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3"/>
  </p:notesMasterIdLst>
  <p:sldIdLst>
    <p:sldId id="256" r:id="rId3"/>
    <p:sldId id="257" r:id="rId4"/>
    <p:sldId id="258" r:id="rId5"/>
    <p:sldId id="259" r:id="rId6"/>
    <p:sldId id="263" r:id="rId7"/>
    <p:sldId id="260" r:id="rId8"/>
    <p:sldId id="261" r:id="rId9"/>
    <p:sldId id="262" r:id="rId10"/>
    <p:sldId id="264" r:id="rId11"/>
    <p:sldId id="267" r:id="rId12"/>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20" autoAdjust="0"/>
  </p:normalViewPr>
  <p:slideViewPr>
    <p:cSldViewPr>
      <p:cViewPr varScale="1">
        <p:scale>
          <a:sx n="117" d="100"/>
          <a:sy n="117" d="100"/>
        </p:scale>
        <p:origin x="-2808"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notesMaster" Target="notesMasters/notes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image" Target="../media/image12.png"/><Relationship Id="rId2"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image" Target="../media/image12.png"/><Relationship Id="rId2"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13C3F3-E929-5D41-9538-6C42557EC1D2}"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001DC095-1B0B-534E-AE09-E4E10DDEF836}">
      <dgm:prSet phldrT="[Text]"/>
      <dgm:spPr>
        <a:blipFill rotWithShape="0">
          <a:blip xmlns:r="http://schemas.openxmlformats.org/officeDocument/2006/relationships" r:embed="rId1"/>
          <a:stretch>
            <a:fillRect/>
          </a:stretch>
        </a:blipFill>
      </dgm:spPr>
      <dgm:t>
        <a:bodyPr/>
        <a:lstStyle/>
        <a:p>
          <a:r>
            <a:rPr lang="en-US" dirty="0" smtClean="0"/>
            <a:t/>
          </a:r>
          <a:br>
            <a:rPr lang="en-US" dirty="0" smtClean="0"/>
          </a:br>
          <a:endParaRPr lang="en-US" dirty="0"/>
        </a:p>
      </dgm:t>
    </dgm:pt>
    <dgm:pt modelId="{5D099CA1-0C9B-B845-9CBA-0CE2B06342C2}" type="parTrans" cxnId="{A9C9E994-EE07-3643-81E5-944347E19F2B}">
      <dgm:prSet/>
      <dgm:spPr/>
      <dgm:t>
        <a:bodyPr/>
        <a:lstStyle/>
        <a:p>
          <a:endParaRPr lang="en-US"/>
        </a:p>
      </dgm:t>
    </dgm:pt>
    <dgm:pt modelId="{9FBBDC44-0A51-4842-ACCD-F8407CC94224}" type="sibTrans" cxnId="{A9C9E994-EE07-3643-81E5-944347E19F2B}">
      <dgm:prSet/>
      <dgm:spPr/>
      <dgm:t>
        <a:bodyPr/>
        <a:lstStyle/>
        <a:p>
          <a:endParaRPr lang="en-US"/>
        </a:p>
      </dgm:t>
    </dgm:pt>
    <dgm:pt modelId="{0B9DDF9C-4414-BB48-AFFA-F3D499852695}">
      <dgm:prSet phldrT="[Text]"/>
      <dgm:spPr>
        <a:blipFill rotWithShape="0">
          <a:blip xmlns:r="http://schemas.openxmlformats.org/officeDocument/2006/relationships" r:embed="rId2"/>
          <a:stretch>
            <a:fillRect/>
          </a:stretch>
        </a:blipFill>
      </dgm:spPr>
      <dgm:t>
        <a:bodyPr/>
        <a:lstStyle/>
        <a:p>
          <a:r>
            <a:rPr lang="en-US" dirty="0" smtClean="0"/>
            <a:t/>
          </a:r>
          <a:br>
            <a:rPr lang="en-US" dirty="0" smtClean="0"/>
          </a:br>
          <a:endParaRPr lang="en-US" dirty="0"/>
        </a:p>
      </dgm:t>
    </dgm:pt>
    <dgm:pt modelId="{4C43C728-3087-714D-AE2E-55EE1D8B4E2B}" type="parTrans" cxnId="{F40B131C-5245-1642-8106-7E5EAB2D048A}">
      <dgm:prSet/>
      <dgm:spPr/>
      <dgm:t>
        <a:bodyPr/>
        <a:lstStyle/>
        <a:p>
          <a:endParaRPr lang="en-US"/>
        </a:p>
      </dgm:t>
    </dgm:pt>
    <dgm:pt modelId="{CABF499B-AE4D-8E4F-8B64-7625B0191A7F}" type="sibTrans" cxnId="{F40B131C-5245-1642-8106-7E5EAB2D048A}">
      <dgm:prSet/>
      <dgm:spPr/>
      <dgm:t>
        <a:bodyPr/>
        <a:lstStyle/>
        <a:p>
          <a:endParaRPr lang="en-US"/>
        </a:p>
      </dgm:t>
    </dgm:pt>
    <dgm:pt modelId="{2020E8FC-0E7A-2642-B086-731F0F2E0B72}">
      <dgm:prSet phldrT="[Text]"/>
      <dgm:spPr>
        <a:blipFill rotWithShape="0">
          <a:blip xmlns:r="http://schemas.openxmlformats.org/officeDocument/2006/relationships" r:embed="rId3"/>
          <a:stretch>
            <a:fillRect/>
          </a:stretch>
        </a:blipFill>
      </dgm:spPr>
      <dgm:t>
        <a:bodyPr/>
        <a:lstStyle/>
        <a:p>
          <a:r>
            <a:rPr lang="en-US" dirty="0" smtClean="0"/>
            <a:t/>
          </a:r>
          <a:br>
            <a:rPr lang="en-US" dirty="0" smtClean="0"/>
          </a:br>
          <a:endParaRPr lang="en-US" dirty="0"/>
        </a:p>
      </dgm:t>
    </dgm:pt>
    <dgm:pt modelId="{5FCA0361-B8BF-9844-857E-B1FE9BCB1F83}" type="parTrans" cxnId="{E4FF4A53-00D8-A94C-AB59-73CA723EE83B}">
      <dgm:prSet/>
      <dgm:spPr/>
      <dgm:t>
        <a:bodyPr/>
        <a:lstStyle/>
        <a:p>
          <a:endParaRPr lang="en-US"/>
        </a:p>
      </dgm:t>
    </dgm:pt>
    <dgm:pt modelId="{74462108-2F7A-6A43-870D-376622B23471}" type="sibTrans" cxnId="{E4FF4A53-00D8-A94C-AB59-73CA723EE83B}">
      <dgm:prSet/>
      <dgm:spPr/>
      <dgm:t>
        <a:bodyPr/>
        <a:lstStyle/>
        <a:p>
          <a:endParaRPr lang="en-US"/>
        </a:p>
      </dgm:t>
    </dgm:pt>
    <dgm:pt modelId="{24C4435E-CFE9-6247-97F1-FEBE1650886A}">
      <dgm:prSet phldrT="[Text]"/>
      <dgm:spPr>
        <a:blipFill rotWithShape="0">
          <a:blip xmlns:r="http://schemas.openxmlformats.org/officeDocument/2006/relationships" r:embed="rId4"/>
          <a:stretch>
            <a:fillRect/>
          </a:stretch>
        </a:blipFill>
      </dgm:spPr>
      <dgm:t>
        <a:bodyPr/>
        <a:lstStyle/>
        <a:p>
          <a:r>
            <a:rPr lang="en-US" dirty="0" smtClean="0"/>
            <a:t/>
          </a:r>
          <a:br>
            <a:rPr lang="en-US" dirty="0" smtClean="0"/>
          </a:br>
          <a:endParaRPr lang="en-US" dirty="0"/>
        </a:p>
      </dgm:t>
    </dgm:pt>
    <dgm:pt modelId="{2F6D823B-6978-2940-B4D4-2AA6032FBE81}" type="parTrans" cxnId="{D6E625D5-361B-8549-B7FF-3B590DF74043}">
      <dgm:prSet/>
      <dgm:spPr/>
      <dgm:t>
        <a:bodyPr/>
        <a:lstStyle/>
        <a:p>
          <a:endParaRPr lang="en-US"/>
        </a:p>
      </dgm:t>
    </dgm:pt>
    <dgm:pt modelId="{A4546CB9-D4FA-4942-951F-7A5977B1B593}" type="sibTrans" cxnId="{D6E625D5-361B-8549-B7FF-3B590DF74043}">
      <dgm:prSet/>
      <dgm:spPr/>
      <dgm:t>
        <a:bodyPr/>
        <a:lstStyle/>
        <a:p>
          <a:endParaRPr lang="en-US"/>
        </a:p>
      </dgm:t>
    </dgm:pt>
    <dgm:pt modelId="{5DC7766E-9011-E440-B31F-21D7D110B46B}">
      <dgm:prSet phldrT="[Text]"/>
      <dgm:spPr>
        <a:blipFill rotWithShape="0">
          <a:blip xmlns:r="http://schemas.openxmlformats.org/officeDocument/2006/relationships" r:embed="rId5"/>
          <a:stretch>
            <a:fillRect/>
          </a:stretch>
        </a:blipFill>
      </dgm:spPr>
      <dgm:t>
        <a:bodyPr/>
        <a:lstStyle/>
        <a:p>
          <a:r>
            <a:rPr lang="en-US" dirty="0" smtClean="0"/>
            <a:t/>
          </a:r>
          <a:br>
            <a:rPr lang="en-US" dirty="0" smtClean="0"/>
          </a:br>
          <a:endParaRPr lang="en-US" dirty="0"/>
        </a:p>
      </dgm:t>
    </dgm:pt>
    <dgm:pt modelId="{FC14FB07-3EA6-9B47-ACEB-C4CCCEC48024}" type="parTrans" cxnId="{AA4F218F-DE3C-2D40-96D1-7FCFAEC4A360}">
      <dgm:prSet/>
      <dgm:spPr/>
      <dgm:t>
        <a:bodyPr/>
        <a:lstStyle/>
        <a:p>
          <a:endParaRPr lang="en-US"/>
        </a:p>
      </dgm:t>
    </dgm:pt>
    <dgm:pt modelId="{B14259B0-5B92-F847-BE6F-AD8E72027C3E}" type="sibTrans" cxnId="{AA4F218F-DE3C-2D40-96D1-7FCFAEC4A360}">
      <dgm:prSet/>
      <dgm:spPr/>
      <dgm:t>
        <a:bodyPr/>
        <a:lstStyle/>
        <a:p>
          <a:endParaRPr lang="en-US"/>
        </a:p>
      </dgm:t>
    </dgm:pt>
    <dgm:pt modelId="{E4B6489F-69D1-D14C-ACC7-4AE909440A9D}" type="pres">
      <dgm:prSet presAssocID="{BB13C3F3-E929-5D41-9538-6C42557EC1D2}" presName="diagram" presStyleCnt="0">
        <dgm:presLayoutVars>
          <dgm:chPref val="1"/>
          <dgm:dir/>
          <dgm:animOne val="branch"/>
          <dgm:animLvl val="lvl"/>
          <dgm:resizeHandles val="exact"/>
        </dgm:presLayoutVars>
      </dgm:prSet>
      <dgm:spPr/>
    </dgm:pt>
    <dgm:pt modelId="{FD5C55BE-B4E8-0A47-ABE7-8974CD1F0B66}" type="pres">
      <dgm:prSet presAssocID="{001DC095-1B0B-534E-AE09-E4E10DDEF836}" presName="root1" presStyleCnt="0"/>
      <dgm:spPr/>
    </dgm:pt>
    <dgm:pt modelId="{6FDCB300-99CD-CF41-B63C-30943A3920E7}" type="pres">
      <dgm:prSet presAssocID="{001DC095-1B0B-534E-AE09-E4E10DDEF836}" presName="LevelOneTextNode" presStyleLbl="node0" presStyleIdx="0" presStyleCnt="1" custScaleX="98442" custScaleY="136809">
        <dgm:presLayoutVars>
          <dgm:chPref val="3"/>
        </dgm:presLayoutVars>
      </dgm:prSet>
      <dgm:spPr/>
      <dgm:t>
        <a:bodyPr/>
        <a:lstStyle/>
        <a:p>
          <a:endParaRPr lang="en-US"/>
        </a:p>
      </dgm:t>
    </dgm:pt>
    <dgm:pt modelId="{A768C891-E402-4B46-9CD5-022078783C63}" type="pres">
      <dgm:prSet presAssocID="{001DC095-1B0B-534E-AE09-E4E10DDEF836}" presName="level2hierChild" presStyleCnt="0"/>
      <dgm:spPr/>
    </dgm:pt>
    <dgm:pt modelId="{2CE4853B-8C55-5146-A3C5-2037BA7C9C9C}" type="pres">
      <dgm:prSet presAssocID="{4C43C728-3087-714D-AE2E-55EE1D8B4E2B}" presName="conn2-1" presStyleLbl="parChTrans1D2" presStyleIdx="0" presStyleCnt="2"/>
      <dgm:spPr/>
    </dgm:pt>
    <dgm:pt modelId="{55C00999-EDB9-2145-B82C-507B2B96EC5D}" type="pres">
      <dgm:prSet presAssocID="{4C43C728-3087-714D-AE2E-55EE1D8B4E2B}" presName="connTx" presStyleLbl="parChTrans1D2" presStyleIdx="0" presStyleCnt="2"/>
      <dgm:spPr/>
    </dgm:pt>
    <dgm:pt modelId="{0BF54E4D-301F-8D4F-BBB9-8714D52F9064}" type="pres">
      <dgm:prSet presAssocID="{0B9DDF9C-4414-BB48-AFFA-F3D499852695}" presName="root2" presStyleCnt="0"/>
      <dgm:spPr/>
    </dgm:pt>
    <dgm:pt modelId="{3ECD0DCD-7935-5041-BBBA-E6D9E36F5BA5}" type="pres">
      <dgm:prSet presAssocID="{0B9DDF9C-4414-BB48-AFFA-F3D499852695}" presName="LevelTwoTextNode" presStyleLbl="node2" presStyleIdx="0" presStyleCnt="2" custScaleX="98442" custScaleY="136809">
        <dgm:presLayoutVars>
          <dgm:chPref val="3"/>
        </dgm:presLayoutVars>
      </dgm:prSet>
      <dgm:spPr/>
      <dgm:t>
        <a:bodyPr/>
        <a:lstStyle/>
        <a:p>
          <a:endParaRPr lang="en-US"/>
        </a:p>
      </dgm:t>
    </dgm:pt>
    <dgm:pt modelId="{32A51FF6-4D41-5041-99F4-EEFA082719EB}" type="pres">
      <dgm:prSet presAssocID="{0B9DDF9C-4414-BB48-AFFA-F3D499852695}" presName="level3hierChild" presStyleCnt="0"/>
      <dgm:spPr/>
    </dgm:pt>
    <dgm:pt modelId="{B7043582-B1EC-7740-A2A7-6B2776A43F75}" type="pres">
      <dgm:prSet presAssocID="{5FCA0361-B8BF-9844-857E-B1FE9BCB1F83}" presName="conn2-1" presStyleLbl="parChTrans1D3" presStyleIdx="0" presStyleCnt="2"/>
      <dgm:spPr/>
    </dgm:pt>
    <dgm:pt modelId="{034C40F3-EB83-9B41-BC6B-9FF5F8A0631A}" type="pres">
      <dgm:prSet presAssocID="{5FCA0361-B8BF-9844-857E-B1FE9BCB1F83}" presName="connTx" presStyleLbl="parChTrans1D3" presStyleIdx="0" presStyleCnt="2"/>
      <dgm:spPr/>
    </dgm:pt>
    <dgm:pt modelId="{97B18FCD-E4DF-1844-B62E-5F101F850D58}" type="pres">
      <dgm:prSet presAssocID="{2020E8FC-0E7A-2642-B086-731F0F2E0B72}" presName="root2" presStyleCnt="0"/>
      <dgm:spPr/>
    </dgm:pt>
    <dgm:pt modelId="{E8DA3DA2-9B19-7C4D-91C7-1B04573EB0C0}" type="pres">
      <dgm:prSet presAssocID="{2020E8FC-0E7A-2642-B086-731F0F2E0B72}" presName="LevelTwoTextNode" presStyleLbl="node3" presStyleIdx="0" presStyleCnt="2" custScaleX="98442" custScaleY="136809">
        <dgm:presLayoutVars>
          <dgm:chPref val="3"/>
        </dgm:presLayoutVars>
      </dgm:prSet>
      <dgm:spPr/>
      <dgm:t>
        <a:bodyPr/>
        <a:lstStyle/>
        <a:p>
          <a:endParaRPr lang="en-US"/>
        </a:p>
      </dgm:t>
    </dgm:pt>
    <dgm:pt modelId="{BEF77361-7A3D-FC4D-8D6B-6A5871F99B31}" type="pres">
      <dgm:prSet presAssocID="{2020E8FC-0E7A-2642-B086-731F0F2E0B72}" presName="level3hierChild" presStyleCnt="0"/>
      <dgm:spPr/>
    </dgm:pt>
    <dgm:pt modelId="{6C8F3F1C-9AA7-A748-BF58-B9F28B2F1017}" type="pres">
      <dgm:prSet presAssocID="{2F6D823B-6978-2940-B4D4-2AA6032FBE81}" presName="conn2-1" presStyleLbl="parChTrans1D2" presStyleIdx="1" presStyleCnt="2"/>
      <dgm:spPr/>
    </dgm:pt>
    <dgm:pt modelId="{FC120D6A-0F1F-4F4A-AB12-D966987CF5BD}" type="pres">
      <dgm:prSet presAssocID="{2F6D823B-6978-2940-B4D4-2AA6032FBE81}" presName="connTx" presStyleLbl="parChTrans1D2" presStyleIdx="1" presStyleCnt="2"/>
      <dgm:spPr/>
    </dgm:pt>
    <dgm:pt modelId="{4A4A6835-522D-E64D-B278-22DD5084AADF}" type="pres">
      <dgm:prSet presAssocID="{24C4435E-CFE9-6247-97F1-FEBE1650886A}" presName="root2" presStyleCnt="0"/>
      <dgm:spPr/>
    </dgm:pt>
    <dgm:pt modelId="{046EC8A3-4513-7947-A819-DFAAB84E708C}" type="pres">
      <dgm:prSet presAssocID="{24C4435E-CFE9-6247-97F1-FEBE1650886A}" presName="LevelTwoTextNode" presStyleLbl="node2" presStyleIdx="1" presStyleCnt="2" custScaleX="98442" custScaleY="136809">
        <dgm:presLayoutVars>
          <dgm:chPref val="3"/>
        </dgm:presLayoutVars>
      </dgm:prSet>
      <dgm:spPr/>
      <dgm:t>
        <a:bodyPr/>
        <a:lstStyle/>
        <a:p>
          <a:endParaRPr lang="en-US"/>
        </a:p>
      </dgm:t>
    </dgm:pt>
    <dgm:pt modelId="{26D5D4E8-6F40-9A4F-8709-A529572E2AD0}" type="pres">
      <dgm:prSet presAssocID="{24C4435E-CFE9-6247-97F1-FEBE1650886A}" presName="level3hierChild" presStyleCnt="0"/>
      <dgm:spPr/>
    </dgm:pt>
    <dgm:pt modelId="{681B7EB9-DE5A-DE4A-A3F0-97C5836A8324}" type="pres">
      <dgm:prSet presAssocID="{FC14FB07-3EA6-9B47-ACEB-C4CCCEC48024}" presName="conn2-1" presStyleLbl="parChTrans1D3" presStyleIdx="1" presStyleCnt="2"/>
      <dgm:spPr/>
    </dgm:pt>
    <dgm:pt modelId="{84630984-9114-094B-8222-2CEC84F78967}" type="pres">
      <dgm:prSet presAssocID="{FC14FB07-3EA6-9B47-ACEB-C4CCCEC48024}" presName="connTx" presStyleLbl="parChTrans1D3" presStyleIdx="1" presStyleCnt="2"/>
      <dgm:spPr/>
    </dgm:pt>
    <dgm:pt modelId="{A08DF809-4EAD-DC4E-85CA-70BABF64430B}" type="pres">
      <dgm:prSet presAssocID="{5DC7766E-9011-E440-B31F-21D7D110B46B}" presName="root2" presStyleCnt="0"/>
      <dgm:spPr/>
    </dgm:pt>
    <dgm:pt modelId="{B5C3201A-C16A-2941-BA36-AD1ABB630E40}" type="pres">
      <dgm:prSet presAssocID="{5DC7766E-9011-E440-B31F-21D7D110B46B}" presName="LevelTwoTextNode" presStyleLbl="node3" presStyleIdx="1" presStyleCnt="2" custScaleX="98442" custScaleY="136809">
        <dgm:presLayoutVars>
          <dgm:chPref val="3"/>
        </dgm:presLayoutVars>
      </dgm:prSet>
      <dgm:spPr/>
      <dgm:t>
        <a:bodyPr/>
        <a:lstStyle/>
        <a:p>
          <a:endParaRPr lang="en-US"/>
        </a:p>
      </dgm:t>
    </dgm:pt>
    <dgm:pt modelId="{4E9F0A67-3C9B-E044-8068-183323070AEC}" type="pres">
      <dgm:prSet presAssocID="{5DC7766E-9011-E440-B31F-21D7D110B46B}" presName="level3hierChild" presStyleCnt="0"/>
      <dgm:spPr/>
    </dgm:pt>
  </dgm:ptLst>
  <dgm:cxnLst>
    <dgm:cxn modelId="{E4FF4A53-00D8-A94C-AB59-73CA723EE83B}" srcId="{0B9DDF9C-4414-BB48-AFFA-F3D499852695}" destId="{2020E8FC-0E7A-2642-B086-731F0F2E0B72}" srcOrd="0" destOrd="0" parTransId="{5FCA0361-B8BF-9844-857E-B1FE9BCB1F83}" sibTransId="{74462108-2F7A-6A43-870D-376622B23471}"/>
    <dgm:cxn modelId="{C075A1C4-18CC-8D4A-8F56-CA42A1256BCA}" type="presOf" srcId="{5FCA0361-B8BF-9844-857E-B1FE9BCB1F83}" destId="{B7043582-B1EC-7740-A2A7-6B2776A43F75}" srcOrd="0" destOrd="0" presId="urn:microsoft.com/office/officeart/2005/8/layout/hierarchy2"/>
    <dgm:cxn modelId="{D1324833-D5DE-A340-B548-3F69708E60F7}" type="presOf" srcId="{001DC095-1B0B-534E-AE09-E4E10DDEF836}" destId="{6FDCB300-99CD-CF41-B63C-30943A3920E7}" srcOrd="0" destOrd="0" presId="urn:microsoft.com/office/officeart/2005/8/layout/hierarchy2"/>
    <dgm:cxn modelId="{EFC5FE37-2BC6-F240-8FF8-AC3E89A8ACD1}" type="presOf" srcId="{5DC7766E-9011-E440-B31F-21D7D110B46B}" destId="{B5C3201A-C16A-2941-BA36-AD1ABB630E40}" srcOrd="0" destOrd="0" presId="urn:microsoft.com/office/officeart/2005/8/layout/hierarchy2"/>
    <dgm:cxn modelId="{AA4F218F-DE3C-2D40-96D1-7FCFAEC4A360}" srcId="{24C4435E-CFE9-6247-97F1-FEBE1650886A}" destId="{5DC7766E-9011-E440-B31F-21D7D110B46B}" srcOrd="0" destOrd="0" parTransId="{FC14FB07-3EA6-9B47-ACEB-C4CCCEC48024}" sibTransId="{B14259B0-5B92-F847-BE6F-AD8E72027C3E}"/>
    <dgm:cxn modelId="{80B78446-3848-494D-9542-C6BA7005E681}" type="presOf" srcId="{4C43C728-3087-714D-AE2E-55EE1D8B4E2B}" destId="{55C00999-EDB9-2145-B82C-507B2B96EC5D}" srcOrd="1" destOrd="0" presId="urn:microsoft.com/office/officeart/2005/8/layout/hierarchy2"/>
    <dgm:cxn modelId="{FFBC22F1-17BA-4E47-811A-77F676BBCE83}" type="presOf" srcId="{24C4435E-CFE9-6247-97F1-FEBE1650886A}" destId="{046EC8A3-4513-7947-A819-DFAAB84E708C}" srcOrd="0" destOrd="0" presId="urn:microsoft.com/office/officeart/2005/8/layout/hierarchy2"/>
    <dgm:cxn modelId="{A6A1AF41-28B0-E84B-98BC-7E2C8E8BE92D}" type="presOf" srcId="{2F6D823B-6978-2940-B4D4-2AA6032FBE81}" destId="{FC120D6A-0F1F-4F4A-AB12-D966987CF5BD}" srcOrd="1" destOrd="0" presId="urn:microsoft.com/office/officeart/2005/8/layout/hierarchy2"/>
    <dgm:cxn modelId="{03B83C7E-18CB-6241-9A35-26DD6746C903}" type="presOf" srcId="{FC14FB07-3EA6-9B47-ACEB-C4CCCEC48024}" destId="{681B7EB9-DE5A-DE4A-A3F0-97C5836A8324}" srcOrd="0" destOrd="0" presId="urn:microsoft.com/office/officeart/2005/8/layout/hierarchy2"/>
    <dgm:cxn modelId="{2582CC06-ABB4-4D42-8B54-C57ACA48FB0F}" type="presOf" srcId="{4C43C728-3087-714D-AE2E-55EE1D8B4E2B}" destId="{2CE4853B-8C55-5146-A3C5-2037BA7C9C9C}" srcOrd="0" destOrd="0" presId="urn:microsoft.com/office/officeart/2005/8/layout/hierarchy2"/>
    <dgm:cxn modelId="{012F13DA-B65A-7E47-B0DD-27A419181BFD}" type="presOf" srcId="{BB13C3F3-E929-5D41-9538-6C42557EC1D2}" destId="{E4B6489F-69D1-D14C-ACC7-4AE909440A9D}" srcOrd="0" destOrd="0" presId="urn:microsoft.com/office/officeart/2005/8/layout/hierarchy2"/>
    <dgm:cxn modelId="{E5B81BEC-0B01-AD4C-907F-8F3B29ADEDB5}" type="presOf" srcId="{5FCA0361-B8BF-9844-857E-B1FE9BCB1F83}" destId="{034C40F3-EB83-9B41-BC6B-9FF5F8A0631A}" srcOrd="1" destOrd="0" presId="urn:microsoft.com/office/officeart/2005/8/layout/hierarchy2"/>
    <dgm:cxn modelId="{F40B131C-5245-1642-8106-7E5EAB2D048A}" srcId="{001DC095-1B0B-534E-AE09-E4E10DDEF836}" destId="{0B9DDF9C-4414-BB48-AFFA-F3D499852695}" srcOrd="0" destOrd="0" parTransId="{4C43C728-3087-714D-AE2E-55EE1D8B4E2B}" sibTransId="{CABF499B-AE4D-8E4F-8B64-7625B0191A7F}"/>
    <dgm:cxn modelId="{DCBBC76F-616B-4B4F-95B2-AE5490F68C02}" type="presOf" srcId="{2F6D823B-6978-2940-B4D4-2AA6032FBE81}" destId="{6C8F3F1C-9AA7-A748-BF58-B9F28B2F1017}" srcOrd="0" destOrd="0" presId="urn:microsoft.com/office/officeart/2005/8/layout/hierarchy2"/>
    <dgm:cxn modelId="{A9C9E994-EE07-3643-81E5-944347E19F2B}" srcId="{BB13C3F3-E929-5D41-9538-6C42557EC1D2}" destId="{001DC095-1B0B-534E-AE09-E4E10DDEF836}" srcOrd="0" destOrd="0" parTransId="{5D099CA1-0C9B-B845-9CBA-0CE2B06342C2}" sibTransId="{9FBBDC44-0A51-4842-ACCD-F8407CC94224}"/>
    <dgm:cxn modelId="{71929A92-3960-0C45-B251-C6023A04D0A8}" type="presOf" srcId="{FC14FB07-3EA6-9B47-ACEB-C4CCCEC48024}" destId="{84630984-9114-094B-8222-2CEC84F78967}" srcOrd="1" destOrd="0" presId="urn:microsoft.com/office/officeart/2005/8/layout/hierarchy2"/>
    <dgm:cxn modelId="{E40A5032-FA01-A04E-AB8E-BE249B48EC0E}" type="presOf" srcId="{0B9DDF9C-4414-BB48-AFFA-F3D499852695}" destId="{3ECD0DCD-7935-5041-BBBA-E6D9E36F5BA5}" srcOrd="0" destOrd="0" presId="urn:microsoft.com/office/officeart/2005/8/layout/hierarchy2"/>
    <dgm:cxn modelId="{B14F2E4D-C36E-2B41-9F36-8A744168BA2E}" type="presOf" srcId="{2020E8FC-0E7A-2642-B086-731F0F2E0B72}" destId="{E8DA3DA2-9B19-7C4D-91C7-1B04573EB0C0}" srcOrd="0" destOrd="0" presId="urn:microsoft.com/office/officeart/2005/8/layout/hierarchy2"/>
    <dgm:cxn modelId="{D6E625D5-361B-8549-B7FF-3B590DF74043}" srcId="{001DC095-1B0B-534E-AE09-E4E10DDEF836}" destId="{24C4435E-CFE9-6247-97F1-FEBE1650886A}" srcOrd="1" destOrd="0" parTransId="{2F6D823B-6978-2940-B4D4-2AA6032FBE81}" sibTransId="{A4546CB9-D4FA-4942-951F-7A5977B1B593}"/>
    <dgm:cxn modelId="{18806249-5C4A-4A49-BCA4-1DD37CA1579A}" type="presParOf" srcId="{E4B6489F-69D1-D14C-ACC7-4AE909440A9D}" destId="{FD5C55BE-B4E8-0A47-ABE7-8974CD1F0B66}" srcOrd="0" destOrd="0" presId="urn:microsoft.com/office/officeart/2005/8/layout/hierarchy2"/>
    <dgm:cxn modelId="{E23E44AD-53BC-E341-A50D-32B186B64EDB}" type="presParOf" srcId="{FD5C55BE-B4E8-0A47-ABE7-8974CD1F0B66}" destId="{6FDCB300-99CD-CF41-B63C-30943A3920E7}" srcOrd="0" destOrd="0" presId="urn:microsoft.com/office/officeart/2005/8/layout/hierarchy2"/>
    <dgm:cxn modelId="{624F11F2-A4BD-2A43-8926-B05C5A12112C}" type="presParOf" srcId="{FD5C55BE-B4E8-0A47-ABE7-8974CD1F0B66}" destId="{A768C891-E402-4B46-9CD5-022078783C63}" srcOrd="1" destOrd="0" presId="urn:microsoft.com/office/officeart/2005/8/layout/hierarchy2"/>
    <dgm:cxn modelId="{AA6C7D69-015C-4A45-B022-FCFA7F28EFE5}" type="presParOf" srcId="{A768C891-E402-4B46-9CD5-022078783C63}" destId="{2CE4853B-8C55-5146-A3C5-2037BA7C9C9C}" srcOrd="0" destOrd="0" presId="urn:microsoft.com/office/officeart/2005/8/layout/hierarchy2"/>
    <dgm:cxn modelId="{ED63789F-EF02-8E47-88CC-114D08666025}" type="presParOf" srcId="{2CE4853B-8C55-5146-A3C5-2037BA7C9C9C}" destId="{55C00999-EDB9-2145-B82C-507B2B96EC5D}" srcOrd="0" destOrd="0" presId="urn:microsoft.com/office/officeart/2005/8/layout/hierarchy2"/>
    <dgm:cxn modelId="{EF8AADED-ED1B-234D-BD86-49A13216E019}" type="presParOf" srcId="{A768C891-E402-4B46-9CD5-022078783C63}" destId="{0BF54E4D-301F-8D4F-BBB9-8714D52F9064}" srcOrd="1" destOrd="0" presId="urn:microsoft.com/office/officeart/2005/8/layout/hierarchy2"/>
    <dgm:cxn modelId="{9A5B29A2-AEAB-1347-ACF7-5CD6A721BC7D}" type="presParOf" srcId="{0BF54E4D-301F-8D4F-BBB9-8714D52F9064}" destId="{3ECD0DCD-7935-5041-BBBA-E6D9E36F5BA5}" srcOrd="0" destOrd="0" presId="urn:microsoft.com/office/officeart/2005/8/layout/hierarchy2"/>
    <dgm:cxn modelId="{FC14BCFD-7895-2F45-8513-3A5625AD21F2}" type="presParOf" srcId="{0BF54E4D-301F-8D4F-BBB9-8714D52F9064}" destId="{32A51FF6-4D41-5041-99F4-EEFA082719EB}" srcOrd="1" destOrd="0" presId="urn:microsoft.com/office/officeart/2005/8/layout/hierarchy2"/>
    <dgm:cxn modelId="{F693AD03-F6C8-D74E-9494-0BEBF85F6C3D}" type="presParOf" srcId="{32A51FF6-4D41-5041-99F4-EEFA082719EB}" destId="{B7043582-B1EC-7740-A2A7-6B2776A43F75}" srcOrd="0" destOrd="0" presId="urn:microsoft.com/office/officeart/2005/8/layout/hierarchy2"/>
    <dgm:cxn modelId="{66986F22-3E30-1145-A2F7-AC5B53583558}" type="presParOf" srcId="{B7043582-B1EC-7740-A2A7-6B2776A43F75}" destId="{034C40F3-EB83-9B41-BC6B-9FF5F8A0631A}" srcOrd="0" destOrd="0" presId="urn:microsoft.com/office/officeart/2005/8/layout/hierarchy2"/>
    <dgm:cxn modelId="{E3E62A4B-73FA-C749-83DE-B3CB05230D97}" type="presParOf" srcId="{32A51FF6-4D41-5041-99F4-EEFA082719EB}" destId="{97B18FCD-E4DF-1844-B62E-5F101F850D58}" srcOrd="1" destOrd="0" presId="urn:microsoft.com/office/officeart/2005/8/layout/hierarchy2"/>
    <dgm:cxn modelId="{E944210F-F39D-B942-B0A3-77246C334FB7}" type="presParOf" srcId="{97B18FCD-E4DF-1844-B62E-5F101F850D58}" destId="{E8DA3DA2-9B19-7C4D-91C7-1B04573EB0C0}" srcOrd="0" destOrd="0" presId="urn:microsoft.com/office/officeart/2005/8/layout/hierarchy2"/>
    <dgm:cxn modelId="{0AAB2C16-6A27-6D41-8435-BDF6939E2DA9}" type="presParOf" srcId="{97B18FCD-E4DF-1844-B62E-5F101F850D58}" destId="{BEF77361-7A3D-FC4D-8D6B-6A5871F99B31}" srcOrd="1" destOrd="0" presId="urn:microsoft.com/office/officeart/2005/8/layout/hierarchy2"/>
    <dgm:cxn modelId="{AED9BE02-38C1-B04C-B201-C45F635A5590}" type="presParOf" srcId="{A768C891-E402-4B46-9CD5-022078783C63}" destId="{6C8F3F1C-9AA7-A748-BF58-B9F28B2F1017}" srcOrd="2" destOrd="0" presId="urn:microsoft.com/office/officeart/2005/8/layout/hierarchy2"/>
    <dgm:cxn modelId="{D579D678-8B3F-6F4D-99FC-D2411602A247}" type="presParOf" srcId="{6C8F3F1C-9AA7-A748-BF58-B9F28B2F1017}" destId="{FC120D6A-0F1F-4F4A-AB12-D966987CF5BD}" srcOrd="0" destOrd="0" presId="urn:microsoft.com/office/officeart/2005/8/layout/hierarchy2"/>
    <dgm:cxn modelId="{0512D0B5-2E00-AA47-BB33-5DFEC8371848}" type="presParOf" srcId="{A768C891-E402-4B46-9CD5-022078783C63}" destId="{4A4A6835-522D-E64D-B278-22DD5084AADF}" srcOrd="3" destOrd="0" presId="urn:microsoft.com/office/officeart/2005/8/layout/hierarchy2"/>
    <dgm:cxn modelId="{54F5D035-1BB5-5B42-A33F-DD2A2E02A10A}" type="presParOf" srcId="{4A4A6835-522D-E64D-B278-22DD5084AADF}" destId="{046EC8A3-4513-7947-A819-DFAAB84E708C}" srcOrd="0" destOrd="0" presId="urn:microsoft.com/office/officeart/2005/8/layout/hierarchy2"/>
    <dgm:cxn modelId="{FEC8C535-7F7A-7B4B-AAA6-44C089826056}" type="presParOf" srcId="{4A4A6835-522D-E64D-B278-22DD5084AADF}" destId="{26D5D4E8-6F40-9A4F-8709-A529572E2AD0}" srcOrd="1" destOrd="0" presId="urn:microsoft.com/office/officeart/2005/8/layout/hierarchy2"/>
    <dgm:cxn modelId="{D23C5BC2-01FE-DD44-B8CA-28D830CA7373}" type="presParOf" srcId="{26D5D4E8-6F40-9A4F-8709-A529572E2AD0}" destId="{681B7EB9-DE5A-DE4A-A3F0-97C5836A8324}" srcOrd="0" destOrd="0" presId="urn:microsoft.com/office/officeart/2005/8/layout/hierarchy2"/>
    <dgm:cxn modelId="{4141D1F5-4271-DD42-8447-14D03BF9B260}" type="presParOf" srcId="{681B7EB9-DE5A-DE4A-A3F0-97C5836A8324}" destId="{84630984-9114-094B-8222-2CEC84F78967}" srcOrd="0" destOrd="0" presId="urn:microsoft.com/office/officeart/2005/8/layout/hierarchy2"/>
    <dgm:cxn modelId="{94D5001A-BBAB-124A-9E05-B347488AA280}" type="presParOf" srcId="{26D5D4E8-6F40-9A4F-8709-A529572E2AD0}" destId="{A08DF809-4EAD-DC4E-85CA-70BABF64430B}" srcOrd="1" destOrd="0" presId="urn:microsoft.com/office/officeart/2005/8/layout/hierarchy2"/>
    <dgm:cxn modelId="{45FA4AD4-B295-7748-BF40-E58739183643}" type="presParOf" srcId="{A08DF809-4EAD-DC4E-85CA-70BABF64430B}" destId="{B5C3201A-C16A-2941-BA36-AD1ABB630E40}" srcOrd="0" destOrd="0" presId="urn:microsoft.com/office/officeart/2005/8/layout/hierarchy2"/>
    <dgm:cxn modelId="{FC77E94C-1989-6A49-A2EA-E6C446F71D5D}" type="presParOf" srcId="{A08DF809-4EAD-DC4E-85CA-70BABF64430B}" destId="{4E9F0A67-3C9B-E044-8068-183323070AE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CB300-99CD-CF41-B63C-30943A3920E7}">
      <dsp:nvSpPr>
        <dsp:cNvPr id="0" name=""/>
        <dsp:cNvSpPr/>
      </dsp:nvSpPr>
      <dsp:spPr>
        <a:xfrm>
          <a:off x="1818" y="1476822"/>
          <a:ext cx="1597929" cy="1110354"/>
        </a:xfrm>
        <a:prstGeom prst="roundRect">
          <a:avLst>
            <a:gd name="adj" fmla="val 10000"/>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
          </a:r>
          <a:br>
            <a:rPr lang="en-US" sz="2600" kern="1200" dirty="0" smtClean="0"/>
          </a:br>
          <a:endParaRPr lang="en-US" sz="2600" kern="1200" dirty="0"/>
        </a:p>
      </dsp:txBody>
      <dsp:txXfrm>
        <a:off x="34339" y="1509343"/>
        <a:ext cx="1532887" cy="1045312"/>
      </dsp:txXfrm>
    </dsp:sp>
    <dsp:sp modelId="{2CE4853B-8C55-5146-A3C5-2037BA7C9C9C}">
      <dsp:nvSpPr>
        <dsp:cNvPr id="0" name=""/>
        <dsp:cNvSpPr/>
      </dsp:nvSpPr>
      <dsp:spPr>
        <a:xfrm rot="18990286">
          <a:off x="1476873" y="1706002"/>
          <a:ext cx="895036" cy="35947"/>
        </a:xfrm>
        <a:custGeom>
          <a:avLst/>
          <a:gdLst/>
          <a:ahLst/>
          <a:cxnLst/>
          <a:rect l="0" t="0" r="0" b="0"/>
          <a:pathLst>
            <a:path>
              <a:moveTo>
                <a:pt x="0" y="17973"/>
              </a:moveTo>
              <a:lnTo>
                <a:pt x="895036" y="1797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902015" y="1701600"/>
        <a:ext cx="44751" cy="44751"/>
      </dsp:txXfrm>
    </dsp:sp>
    <dsp:sp modelId="{3ECD0DCD-7935-5041-BBBA-E6D9E36F5BA5}">
      <dsp:nvSpPr>
        <dsp:cNvPr id="0" name=""/>
        <dsp:cNvSpPr/>
      </dsp:nvSpPr>
      <dsp:spPr>
        <a:xfrm>
          <a:off x="2249035" y="860774"/>
          <a:ext cx="1597929" cy="1110354"/>
        </a:xfrm>
        <a:prstGeom prst="roundRect">
          <a:avLst>
            <a:gd name="adj" fmla="val 10000"/>
          </a:avLst>
        </a:prstGeom>
        <a:blipFill rotWithShape="0">
          <a:blip xmlns:r="http://schemas.openxmlformats.org/officeDocument/2006/relationships" r:embed="rId2"/>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
          </a:r>
          <a:br>
            <a:rPr lang="en-US" sz="2600" kern="1200" dirty="0" smtClean="0"/>
          </a:br>
          <a:endParaRPr lang="en-US" sz="2600" kern="1200" dirty="0"/>
        </a:p>
      </dsp:txBody>
      <dsp:txXfrm>
        <a:off x="2281556" y="893295"/>
        <a:ext cx="1532887" cy="1045312"/>
      </dsp:txXfrm>
    </dsp:sp>
    <dsp:sp modelId="{B7043582-B1EC-7740-A2A7-6B2776A43F75}">
      <dsp:nvSpPr>
        <dsp:cNvPr id="0" name=""/>
        <dsp:cNvSpPr/>
      </dsp:nvSpPr>
      <dsp:spPr>
        <a:xfrm>
          <a:off x="3846964" y="1397978"/>
          <a:ext cx="649287" cy="35947"/>
        </a:xfrm>
        <a:custGeom>
          <a:avLst/>
          <a:gdLst/>
          <a:ahLst/>
          <a:cxnLst/>
          <a:rect l="0" t="0" r="0" b="0"/>
          <a:pathLst>
            <a:path>
              <a:moveTo>
                <a:pt x="0" y="17973"/>
              </a:moveTo>
              <a:lnTo>
                <a:pt x="649287" y="1797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55376" y="1399719"/>
        <a:ext cx="32464" cy="32464"/>
      </dsp:txXfrm>
    </dsp:sp>
    <dsp:sp modelId="{E8DA3DA2-9B19-7C4D-91C7-1B04573EB0C0}">
      <dsp:nvSpPr>
        <dsp:cNvPr id="0" name=""/>
        <dsp:cNvSpPr/>
      </dsp:nvSpPr>
      <dsp:spPr>
        <a:xfrm>
          <a:off x="4496252" y="860774"/>
          <a:ext cx="1597929" cy="1110354"/>
        </a:xfrm>
        <a:prstGeom prst="roundRect">
          <a:avLst>
            <a:gd name="adj" fmla="val 10000"/>
          </a:avLst>
        </a:prstGeom>
        <a:blipFill rotWithShape="0">
          <a:blip xmlns:r="http://schemas.openxmlformats.org/officeDocument/2006/relationships" r:embed="rId3"/>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
          </a:r>
          <a:br>
            <a:rPr lang="en-US" sz="2600" kern="1200" dirty="0" smtClean="0"/>
          </a:br>
          <a:endParaRPr lang="en-US" sz="2600" kern="1200" dirty="0"/>
        </a:p>
      </dsp:txBody>
      <dsp:txXfrm>
        <a:off x="4528773" y="893295"/>
        <a:ext cx="1532887" cy="1045312"/>
      </dsp:txXfrm>
    </dsp:sp>
    <dsp:sp modelId="{6C8F3F1C-9AA7-A748-BF58-B9F28B2F1017}">
      <dsp:nvSpPr>
        <dsp:cNvPr id="0" name=""/>
        <dsp:cNvSpPr/>
      </dsp:nvSpPr>
      <dsp:spPr>
        <a:xfrm rot="2609714">
          <a:off x="1476873" y="2322050"/>
          <a:ext cx="895036" cy="35947"/>
        </a:xfrm>
        <a:custGeom>
          <a:avLst/>
          <a:gdLst/>
          <a:ahLst/>
          <a:cxnLst/>
          <a:rect l="0" t="0" r="0" b="0"/>
          <a:pathLst>
            <a:path>
              <a:moveTo>
                <a:pt x="0" y="17973"/>
              </a:moveTo>
              <a:lnTo>
                <a:pt x="895036" y="1797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902015" y="2317648"/>
        <a:ext cx="44751" cy="44751"/>
      </dsp:txXfrm>
    </dsp:sp>
    <dsp:sp modelId="{046EC8A3-4513-7947-A819-DFAAB84E708C}">
      <dsp:nvSpPr>
        <dsp:cNvPr id="0" name=""/>
        <dsp:cNvSpPr/>
      </dsp:nvSpPr>
      <dsp:spPr>
        <a:xfrm>
          <a:off x="2249035" y="2092870"/>
          <a:ext cx="1597929" cy="1110354"/>
        </a:xfrm>
        <a:prstGeom prst="roundRect">
          <a:avLst>
            <a:gd name="adj" fmla="val 10000"/>
          </a:avLst>
        </a:prstGeom>
        <a:blipFill rotWithShape="0">
          <a:blip xmlns:r="http://schemas.openxmlformats.org/officeDocument/2006/relationships" r:embed="rId4"/>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
          </a:r>
          <a:br>
            <a:rPr lang="en-US" sz="2600" kern="1200" dirty="0" smtClean="0"/>
          </a:br>
          <a:endParaRPr lang="en-US" sz="2600" kern="1200" dirty="0"/>
        </a:p>
      </dsp:txBody>
      <dsp:txXfrm>
        <a:off x="2281556" y="2125391"/>
        <a:ext cx="1532887" cy="1045312"/>
      </dsp:txXfrm>
    </dsp:sp>
    <dsp:sp modelId="{681B7EB9-DE5A-DE4A-A3F0-97C5836A8324}">
      <dsp:nvSpPr>
        <dsp:cNvPr id="0" name=""/>
        <dsp:cNvSpPr/>
      </dsp:nvSpPr>
      <dsp:spPr>
        <a:xfrm>
          <a:off x="3846964" y="2630074"/>
          <a:ext cx="649287" cy="35947"/>
        </a:xfrm>
        <a:custGeom>
          <a:avLst/>
          <a:gdLst/>
          <a:ahLst/>
          <a:cxnLst/>
          <a:rect l="0" t="0" r="0" b="0"/>
          <a:pathLst>
            <a:path>
              <a:moveTo>
                <a:pt x="0" y="17973"/>
              </a:moveTo>
              <a:lnTo>
                <a:pt x="649287" y="1797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55376" y="2631815"/>
        <a:ext cx="32464" cy="32464"/>
      </dsp:txXfrm>
    </dsp:sp>
    <dsp:sp modelId="{B5C3201A-C16A-2941-BA36-AD1ABB630E40}">
      <dsp:nvSpPr>
        <dsp:cNvPr id="0" name=""/>
        <dsp:cNvSpPr/>
      </dsp:nvSpPr>
      <dsp:spPr>
        <a:xfrm>
          <a:off x="4496252" y="2092870"/>
          <a:ext cx="1597929" cy="1110354"/>
        </a:xfrm>
        <a:prstGeom prst="roundRect">
          <a:avLst>
            <a:gd name="adj" fmla="val 10000"/>
          </a:avLst>
        </a:prstGeom>
        <a:blipFill rotWithShape="0">
          <a:blip xmlns:r="http://schemas.openxmlformats.org/officeDocument/2006/relationships" r:embed="rId5"/>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
          </a:r>
          <a:br>
            <a:rPr lang="en-US" sz="2600" kern="1200" dirty="0" smtClean="0"/>
          </a:br>
          <a:endParaRPr lang="en-US" sz="2600" kern="1200" dirty="0"/>
        </a:p>
      </dsp:txBody>
      <dsp:txXfrm>
        <a:off x="4528773" y="2125391"/>
        <a:ext cx="1532887" cy="104531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57655B-DA42-874F-961F-783ED3BCB52F}" type="datetimeFigureOut">
              <a:rPr lang="en-US" smtClean="0"/>
              <a:t>7/18/14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9EED9-7D71-224A-8ADD-B4BB62C5A781}" type="slidenum">
              <a:rPr lang="en-US" smtClean="0"/>
              <a:t>‹#›</a:t>
            </a:fld>
            <a:endParaRPr lang="en-US"/>
          </a:p>
        </p:txBody>
      </p:sp>
    </p:spTree>
    <p:extLst>
      <p:ext uri="{BB962C8B-B14F-4D97-AF65-F5344CB8AC3E}">
        <p14:creationId xmlns:p14="http://schemas.microsoft.com/office/powerpoint/2010/main" val="12653724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Ian: Hello everyone, </a:t>
            </a:r>
          </a:p>
          <a:p>
            <a:r>
              <a:rPr lang="en-US" baseline="0" dirty="0" smtClean="0"/>
              <a:t>	Today, we will be talking about our study of galaxy morphology from high-resolution simulations using automated detection. There are several reasons why we were interested in conducting this research.</a:t>
            </a:r>
          </a:p>
          <a:p>
            <a:endParaRPr lang="en-US" baseline="0" dirty="0" smtClean="0"/>
          </a:p>
        </p:txBody>
      </p:sp>
      <p:sp>
        <p:nvSpPr>
          <p:cNvPr id="4" name="Slide Number Placeholder 3"/>
          <p:cNvSpPr>
            <a:spLocks noGrp="1"/>
          </p:cNvSpPr>
          <p:nvPr>
            <p:ph type="sldNum" sz="quarter" idx="10"/>
          </p:nvPr>
        </p:nvSpPr>
        <p:spPr/>
        <p:txBody>
          <a:bodyPr/>
          <a:lstStyle/>
          <a:p>
            <a:fld id="{DC79EED9-7D71-224A-8ADD-B4BB62C5A781}" type="slidenum">
              <a:rPr lang="en-US" smtClean="0"/>
              <a:t>1</a:t>
            </a:fld>
            <a:endParaRPr lang="en-US"/>
          </a:p>
        </p:txBody>
      </p:sp>
    </p:spTree>
    <p:extLst>
      <p:ext uri="{BB962C8B-B14F-4D97-AF65-F5344CB8AC3E}">
        <p14:creationId xmlns:p14="http://schemas.microsoft.com/office/powerpoint/2010/main" val="116662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dirty="0" smtClean="0"/>
              <a:t>Space</a:t>
            </a:r>
            <a:r>
              <a:rPr lang="en-US" baseline="0" dirty="0" smtClean="0"/>
              <a:t> is cool –- perceived to be boundless , tantalizing space up in the sky for human since our origin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 Our cosmic origin– Age of the universe, where we came from and how it evolved to today, our cosmic origins</a:t>
            </a:r>
          </a:p>
          <a:p>
            <a:r>
              <a:rPr lang="en-US" baseline="0" dirty="0" smtClean="0"/>
              <a:t>- As our planet orbits around the Sun, which is a star and belongs to a galaxy that is a one of millions of its of kind,  it is important to understand what physics are behind the creation by studying the galaxy formation. </a:t>
            </a:r>
          </a:p>
          <a:p>
            <a:r>
              <a:rPr lang="en-US" baseline="0" dirty="0" smtClean="0"/>
              <a:t>3) O</a:t>
            </a:r>
            <a:r>
              <a:rPr lang="en-US" dirty="0" smtClean="0"/>
              <a:t>bservational and theoretical astronomers – cooperation between these two parts of astronomy is a key step towards understanding</a:t>
            </a:r>
            <a:r>
              <a:rPr lang="en-US" baseline="0" dirty="0" smtClean="0"/>
              <a:t> more about galaxy morphology and our cosmic origins</a:t>
            </a:r>
          </a:p>
          <a:p>
            <a:r>
              <a:rPr lang="en-US" baseline="0" dirty="0" smtClean="0"/>
              <a:t>- Not so long ago, work of observers and theorist were done separately. However, in this project, using the collaboration of the  two group, we hope to come up with better simulations.</a:t>
            </a:r>
            <a:endParaRPr lang="en-US" dirty="0" smtClean="0"/>
          </a:p>
          <a:p>
            <a:r>
              <a:rPr lang="en-US" dirty="0" smtClean="0"/>
              <a:t>4)</a:t>
            </a:r>
            <a:r>
              <a:rPr lang="en-US" baseline="0" dirty="0" smtClean="0"/>
              <a:t> </a:t>
            </a:r>
            <a:r>
              <a:rPr lang="en-US" dirty="0" smtClean="0"/>
              <a:t>Interdisciplinary – Python used to automate</a:t>
            </a:r>
            <a:r>
              <a:rPr lang="en-US" baseline="0" dirty="0" smtClean="0"/>
              <a:t> tools used by astronomers</a:t>
            </a:r>
          </a:p>
          <a:p>
            <a:r>
              <a:rPr lang="en-US" baseline="0" dirty="0" smtClean="0"/>
              <a:t>In addition of working on the astrophysics side of the project, it also required us to use programming language Python in the process of automating the code.</a:t>
            </a:r>
          </a:p>
          <a:p>
            <a:endParaRPr lang="en-US" baseline="0" dirty="0" smtClean="0"/>
          </a:p>
          <a:p>
            <a:r>
              <a:rPr lang="en-US" baseline="0" dirty="0" smtClean="0"/>
              <a:t>As we know, the space has been of great interest to humans since our origin. There have been numerous efforts to understand this tantalizing, perceived-to-be-boundless space that lies above us. Rapid development in field of astrophysics informed us about the many properties of our universe. As we know, our planet Earth is a moon to the Sun, which is a typical star; each galaxy consists of millions of them. To understand our cosmic origin better, we must inspect and understand  how galaxies are formed.  In that regard, our project is compelling because not only we study the galaxy morphology, but also it is a part of relatively new collaboration between observational and theoretical astronomers. In addition, the project  is interdisciplinary integrating two different fields: Astrophysics and Computer Science</a:t>
            </a:r>
          </a:p>
        </p:txBody>
      </p:sp>
      <p:sp>
        <p:nvSpPr>
          <p:cNvPr id="4" name="Slide Number Placeholder 3"/>
          <p:cNvSpPr>
            <a:spLocks noGrp="1"/>
          </p:cNvSpPr>
          <p:nvPr>
            <p:ph type="sldNum" sz="quarter" idx="10"/>
          </p:nvPr>
        </p:nvSpPr>
        <p:spPr/>
        <p:txBody>
          <a:bodyPr/>
          <a:lstStyle/>
          <a:p>
            <a:fld id="{DC79EED9-7D71-224A-8ADD-B4BB62C5A781}" type="slidenum">
              <a:rPr lang="en-US" smtClean="0"/>
              <a:t>2</a:t>
            </a:fld>
            <a:endParaRPr lang="en-US"/>
          </a:p>
        </p:txBody>
      </p:sp>
    </p:spTree>
    <p:extLst>
      <p:ext uri="{BB962C8B-B14F-4D97-AF65-F5344CB8AC3E}">
        <p14:creationId xmlns:p14="http://schemas.microsoft.com/office/powerpoint/2010/main" val="2387131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1)High-resolution simulations – images produced from fully</a:t>
            </a:r>
            <a:r>
              <a:rPr lang="en-US" baseline="0" dirty="0" smtClean="0"/>
              <a:t> cosmological (meaning that simulation of a galaxy made while considering its surrounding area in the universe), mass simulations of evolving universe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a:t>
            </a:r>
            <a:r>
              <a:rPr lang="en-US" baseline="0" dirty="0" smtClean="0"/>
              <a:t>Hundreds images for each galaxy generated using different </a:t>
            </a:r>
            <a:r>
              <a:rPr lang="en-US" dirty="0" smtClean="0"/>
              <a:t>time steps</a:t>
            </a:r>
            <a:r>
              <a:rPr lang="en-US" baseline="0" dirty="0" smtClean="0"/>
              <a:t> over billions of years, multiple camera angles and filters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3)Automated fitting</a:t>
            </a:r>
            <a:r>
              <a:rPr lang="en-US" baseline="0" dirty="0" smtClean="0"/>
              <a:t> – use </a:t>
            </a:r>
            <a:r>
              <a:rPr lang="en-US" dirty="0" smtClean="0"/>
              <a:t>elliptical models to get info about galaxies that can be compared with observable parameters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this</a:t>
            </a:r>
            <a:r>
              <a:rPr lang="en-US" baseline="0" dirty="0" smtClean="0"/>
              <a:t> project, our main goal is to measure how well the current simulations match the galaxies we observe in the sky. This will allow us </a:t>
            </a:r>
            <a:r>
              <a:rPr lang="en-US" sz="1200" dirty="0" smtClean="0">
                <a:solidFill>
                  <a:srgbClr val="000000"/>
                </a:solidFill>
                <a:cs typeface="Arial" charset="0"/>
              </a:rPr>
              <a:t>to inform future simulations, and eventually achieve a quality that can enhance our ability to understand observations made from the Earth.</a:t>
            </a:r>
            <a:r>
              <a:rPr lang="en-US" sz="1200" baseline="0" dirty="0" smtClean="0">
                <a:solidFill>
                  <a:srgbClr val="000000"/>
                </a:solidFill>
                <a:cs typeface="Arial" charset="0"/>
              </a:rPr>
              <a:t>  We use high-resolution simulations, provided by ?????????????; they consist of hundreds of images per galaxy during its simulated life. </a:t>
            </a:r>
            <a:r>
              <a:rPr lang="en-US" sz="1200" dirty="0" smtClean="0">
                <a:solidFill>
                  <a:srgbClr val="000000"/>
                </a:solidFill>
                <a:cs typeface="Arial" charset="0"/>
              </a:rPr>
              <a:t>The sheer number of images means that we have to automate the modeling of the galaxies depicted and the collecting of results, which is the task of this summer research project. </a:t>
            </a:r>
            <a:r>
              <a:rPr lang="en-US" sz="1200" baseline="0" dirty="0" smtClean="0">
                <a:solidFill>
                  <a:srgbClr val="000000"/>
                </a:solidFill>
                <a:cs typeface="Arial" charset="0"/>
              </a:rPr>
              <a:t> The simulations used are fully cosmological, meaning that their surrounding areas are also taken into account for the simulations since masses in the close-by areas fall into the galaxy. The figure1 shows the simulated galaxy and elliptical model that is fit into it using our program outputs and finally the residual for a typical galaxy. We can see that fit was great because of the two-component nature of this specific galaxy. Galaxies can have two kinds of component in it: bulge, a round structure made primarily of old stars, gas and dust and disk, a flattened region that surrounds the bulge in a spiral galaxy.</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3</a:t>
            </a:fld>
            <a:endParaRPr lang="en-US"/>
          </a:p>
        </p:txBody>
      </p:sp>
    </p:spTree>
    <p:extLst>
      <p:ext uri="{BB962C8B-B14F-4D97-AF65-F5344CB8AC3E}">
        <p14:creationId xmlns:p14="http://schemas.microsoft.com/office/powerpoint/2010/main" val="316732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Sextractor</a:t>
            </a:r>
            <a:r>
              <a:rPr lang="en-US" dirty="0" smtClean="0"/>
              <a:t> – to set up the configuration file</a:t>
            </a:r>
            <a:r>
              <a:rPr lang="en-US" baseline="0" dirty="0" smtClean="0"/>
              <a:t> to work with our images, yields location and initial guesses for all galaxies in the image</a:t>
            </a:r>
          </a:p>
          <a:p>
            <a:r>
              <a:rPr lang="en-US" baseline="0" dirty="0" err="1" smtClean="0"/>
              <a:t>Galfit</a:t>
            </a:r>
            <a:r>
              <a:rPr lang="en-US" baseline="0" dirty="0" smtClean="0"/>
              <a:t> – to use </a:t>
            </a:r>
            <a:r>
              <a:rPr lang="en-US" baseline="0" dirty="0" err="1" smtClean="0"/>
              <a:t>Sextractor</a:t>
            </a:r>
            <a:r>
              <a:rPr lang="en-US" baseline="0" dirty="0" smtClean="0"/>
              <a:t> output to write the parameter file to feed </a:t>
            </a:r>
            <a:r>
              <a:rPr lang="en-US" baseline="0" dirty="0" err="1" smtClean="0"/>
              <a:t>Galfit</a:t>
            </a:r>
            <a:r>
              <a:rPr lang="en-US" baseline="0" dirty="0" smtClean="0"/>
              <a:t>, yields a refined elliptical model and an image of the model and the residual with the original</a:t>
            </a:r>
          </a:p>
          <a:p>
            <a:r>
              <a:rPr lang="en-US" baseline="0" dirty="0" smtClean="0"/>
              <a:t>Python – to mediate passing information between the above and to organize the at least to 6 output files for each image</a:t>
            </a:r>
          </a:p>
          <a:p>
            <a:r>
              <a:rPr lang="en-US" baseline="0" dirty="0" smtClean="0"/>
              <a:t>IDL- to plot the aggregate output for a galaxy ; we can detect how good were the simulation by comparing them with the real observations</a:t>
            </a:r>
          </a:p>
          <a:p>
            <a:endParaRPr lang="en-US" dirty="0" smtClean="0">
              <a:latin typeface="Times New Roman"/>
              <a:cs typeface="Times New Roman"/>
            </a:endParaRP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latin typeface="Times New Roman"/>
              <a:cs typeface="Times New Roman"/>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Times New Roman"/>
                <a:cs typeface="Times New Roman"/>
              </a:rPr>
              <a:t>We have</a:t>
            </a:r>
            <a:r>
              <a:rPr lang="en-US" baseline="0" dirty="0" smtClean="0">
                <a:latin typeface="Times New Roman"/>
                <a:cs typeface="Times New Roman"/>
              </a:rPr>
              <a:t> three major programs that handle the process: Source Extractor, GALFIT and Python program. First, as we pass the initial simulations to Sources Extractor, it identifies all of the galaxies in the image and guesses their properties.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latin typeface="Times New Roman"/>
                <a:cs typeface="Times New Roman"/>
              </a:rPr>
              <a:t>Then, The data generated is sent to GALFIT that refines the guesses made by Source Extractor and outputs the model and residual of a galaxy. Due to numerous images involved, we used Python to run the list of images and organizes their output. Once the aggregate result is gathered for a galaxy over its simulated life, we plotted its parameters such as </a:t>
            </a:r>
            <a:r>
              <a:rPr lang="en-US" baseline="0" dirty="0" err="1" smtClean="0">
                <a:latin typeface="Times New Roman"/>
                <a:cs typeface="Times New Roman"/>
              </a:rPr>
              <a:t>Sersic</a:t>
            </a:r>
            <a:r>
              <a:rPr lang="en-US" baseline="0" dirty="0" smtClean="0">
                <a:latin typeface="Times New Roman"/>
                <a:cs typeface="Times New Roman"/>
              </a:rPr>
              <a:t> Index </a:t>
            </a:r>
            <a:r>
              <a:rPr lang="en-US" baseline="0" dirty="0" err="1" smtClean="0">
                <a:latin typeface="Times New Roman"/>
                <a:cs typeface="Times New Roman"/>
              </a:rPr>
              <a:t>vs</a:t>
            </a:r>
            <a:r>
              <a:rPr lang="en-US" baseline="0" dirty="0" smtClean="0">
                <a:latin typeface="Times New Roman"/>
                <a:cs typeface="Times New Roman"/>
              </a:rPr>
              <a:t> Age in order to see how good the model is. Figure2 shows the hierarchical structure of our code, which mainly consist of one file.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latin typeface="Times New Roman"/>
              <a:cs typeface="Times New Roman"/>
            </a:endParaRP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latin typeface="Times New Roman"/>
              <a:cs typeface="Times New Roman"/>
            </a:endParaRP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4</a:t>
            </a:fld>
            <a:endParaRPr lang="en-US"/>
          </a:p>
        </p:txBody>
      </p:sp>
    </p:spTree>
    <p:extLst>
      <p:ext uri="{BB962C8B-B14F-4D97-AF65-F5344CB8AC3E}">
        <p14:creationId xmlns:p14="http://schemas.microsoft.com/office/powerpoint/2010/main" val="3206131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Looking</a:t>
            </a:r>
            <a:r>
              <a:rPr lang="en-US" b="1" baseline="0" dirty="0" smtClean="0"/>
              <a:t> at VELA02 from two different angles. This slide consisting of six different pictures clearly reveal whey it is important to use simulations instead of real images. Two images at the top are simulations produced and contain much more information, compared to the images we take from the Earth. Although there is an improvement in the real images due to camera advances (compare second row with the last one), it is no way close to the simulations created. </a:t>
            </a:r>
            <a:endParaRPr lang="en-US" b="1" dirty="0" smtClean="0"/>
          </a:p>
        </p:txBody>
      </p:sp>
      <p:sp>
        <p:nvSpPr>
          <p:cNvPr id="4" name="Slide Number Placeholder 3"/>
          <p:cNvSpPr>
            <a:spLocks noGrp="1"/>
          </p:cNvSpPr>
          <p:nvPr>
            <p:ph type="sldNum" sz="quarter" idx="10"/>
          </p:nvPr>
        </p:nvSpPr>
        <p:spPr/>
        <p:txBody>
          <a:bodyPr/>
          <a:lstStyle/>
          <a:p>
            <a:fld id="{A9E86274-8B0B-5C4E-B8A3-2CAD77AE217B}" type="slidenum">
              <a:rPr lang="en-US" smtClean="0"/>
              <a:t>5</a:t>
            </a:fld>
            <a:endParaRPr lang="en-US"/>
          </a:p>
        </p:txBody>
      </p:sp>
    </p:spTree>
    <p:extLst>
      <p:ext uri="{BB962C8B-B14F-4D97-AF65-F5344CB8AC3E}">
        <p14:creationId xmlns:p14="http://schemas.microsoft.com/office/powerpoint/2010/main" val="1101561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a:t>
            </a:r>
            <a:r>
              <a:rPr lang="en-US" baseline="0" dirty="0" smtClean="0"/>
              <a:t>far, we have created a user friendly Python file, whose advantage comes from the fact that it has a strong and consistent interface with user through the command line. In addition, we were able to model majority of the galaxies and run a bunch of them at a time. The figure 2 shows the aggregate result for a typical galaxy, plotted using its </a:t>
            </a:r>
            <a:r>
              <a:rPr lang="en-US" baseline="0" dirty="0" err="1" smtClean="0"/>
              <a:t>Sersic</a:t>
            </a:r>
            <a:r>
              <a:rPr lang="en-US" baseline="0" dirty="0" smtClean="0"/>
              <a:t> index over its simulated life time. </a:t>
            </a:r>
            <a:endParaRPr lang="en-US" dirty="0" smtClean="0"/>
          </a:p>
        </p:txBody>
      </p:sp>
      <p:sp>
        <p:nvSpPr>
          <p:cNvPr id="4" name="Slide Number Placeholder 3"/>
          <p:cNvSpPr>
            <a:spLocks noGrp="1"/>
          </p:cNvSpPr>
          <p:nvPr>
            <p:ph type="sldNum" sz="quarter" idx="10"/>
          </p:nvPr>
        </p:nvSpPr>
        <p:spPr/>
        <p:txBody>
          <a:bodyPr/>
          <a:lstStyle/>
          <a:p>
            <a:fld id="{DC79EED9-7D71-224A-8ADD-B4BB62C5A781}" type="slidenum">
              <a:rPr lang="en-US" smtClean="0"/>
              <a:t>6</a:t>
            </a:fld>
            <a:endParaRPr lang="en-US"/>
          </a:p>
        </p:txBody>
      </p:sp>
    </p:spTree>
    <p:extLst>
      <p:ext uri="{BB962C8B-B14F-4D97-AF65-F5344CB8AC3E}">
        <p14:creationId xmlns:p14="http://schemas.microsoft.com/office/powerpoint/2010/main" val="194386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However</a:t>
            </a:r>
            <a:r>
              <a:rPr lang="en-US" baseline="0" dirty="0" smtClean="0"/>
              <a:t> usage of </a:t>
            </a:r>
            <a:r>
              <a:rPr lang="en-US" baseline="0" dirty="0" smtClean="0"/>
              <a:t>the program Source </a:t>
            </a:r>
            <a:r>
              <a:rPr lang="en-US" baseline="0" dirty="0" smtClean="0"/>
              <a:t>Extractor helped with the problem.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we see from Figure3, it has been quite challenging to spot galaxies in the images. By altering the configuration file, the setting, we generate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7</a:t>
            </a:fld>
            <a:endParaRPr lang="en-US"/>
          </a:p>
        </p:txBody>
      </p:sp>
    </p:spTree>
    <p:extLst>
      <p:ext uri="{BB962C8B-B14F-4D97-AF65-F5344CB8AC3E}">
        <p14:creationId xmlns:p14="http://schemas.microsoft.com/office/powerpoint/2010/main" val="234622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9</a:t>
            </a:fld>
            <a:endParaRPr lang="en-US"/>
          </a:p>
        </p:txBody>
      </p:sp>
    </p:spTree>
    <p:extLst>
      <p:ext uri="{BB962C8B-B14F-4D97-AF65-F5344CB8AC3E}">
        <p14:creationId xmlns:p14="http://schemas.microsoft.com/office/powerpoint/2010/main" val="234622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8E3EEB95-37EB-49FC-91D9-9A35DD0B018D}"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0C7E2F0-C993-49E3-A114-7872F3C6EED6}" type="slidenum">
              <a:rPr lang="fr-CA"/>
              <a:pPr>
                <a:defRPr/>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130BB364-D7DB-49F3-A51D-95F86244EB6B}"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BC58EC2-2F59-41BF-826A-E8A2D9B4AD91}" type="slidenum">
              <a:rPr lang="fr-CA"/>
              <a:pPr>
                <a:defRPr/>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9E994E19-2DF1-480D-8EFB-C74E12D16525}"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18904044-4BF5-4661-912F-1D31BF2F7310}" type="slidenum">
              <a:rPr lang="fr-CA"/>
              <a:pPr>
                <a:defRPr/>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EAAC1E45-6EE7-4AEC-AC24-2B0DB17EBB1F}"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08A0E065-D75B-459E-834D-0B3DF13FB77B}" type="slidenum">
              <a:rPr lang="fr-CA"/>
              <a:pPr>
                <a:defRPr/>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E79259BB-E57B-4648-A9EF-962302A6BB42}"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5D72B013-BCCE-4063-A08B-1AECD6650F3B}" type="slidenum">
              <a:rPr lang="fr-CA"/>
              <a:pPr>
                <a:defRPr/>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0FFF1FA8-36A8-48F9-9D66-18AA4DA21D9E}" type="datetimeFigureOut">
              <a:rPr lang="fr-FR"/>
              <a:pPr>
                <a:defRPr/>
              </a:pPr>
              <a:t>7/18/14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C74D027-F20A-4DB2-9A53-C400794DAF93}" type="slidenum">
              <a:rPr lang="fr-CA"/>
              <a:pPr>
                <a:defRPr/>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563D2BC9-22C9-462D-99B9-AE82501A77AF}" type="datetimeFigureOut">
              <a:rPr lang="fr-FR"/>
              <a:pPr>
                <a:defRPr/>
              </a:pPr>
              <a:t>7/18/14</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D4C0DE40-828A-45A2-B49C-6270EB734855}" type="slidenum">
              <a:rPr lang="fr-CA"/>
              <a:pPr>
                <a:defRPr/>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68811C64-A87A-485B-A9F8-ECEA27037552}" type="datetimeFigureOut">
              <a:rPr lang="fr-FR"/>
              <a:pPr>
                <a:defRPr/>
              </a:pPr>
              <a:t>7/18/14</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1BC79754-7839-4A8C-874B-7F629940DCCD}" type="slidenum">
              <a:rPr lang="fr-CA"/>
              <a:pPr>
                <a:defRPr/>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BEA6A574-5DB0-4717-A9D0-425E6885BBBF}" type="datetimeFigureOut">
              <a:rPr lang="fr-FR"/>
              <a:pPr>
                <a:defRPr/>
              </a:pPr>
              <a:t>7/18/14</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3BBFDFF1-5581-4B43-A0FC-63945BACE2A2}" type="slidenum">
              <a:rPr lang="fr-CA"/>
              <a:pPr>
                <a:defRPr/>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3DD6179-6EB4-46FA-8B54-B151AC657EE9}" type="datetimeFigureOut">
              <a:rPr lang="fr-FR"/>
              <a:pPr>
                <a:defRPr/>
              </a:pPr>
              <a:t>7/18/14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D050389C-43FE-43CC-B48B-C24B9F5861BB}" type="slidenum">
              <a:rPr lang="fr-CA"/>
              <a:pPr>
                <a:defRPr/>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117767B4-6E2B-4A35-942A-F7057F173176}" type="datetimeFigureOut">
              <a:rPr lang="fr-FR"/>
              <a:pPr>
                <a:defRPr/>
              </a:pPr>
              <a:t>7/18/14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FFC0CFE9-2011-4C61-9335-555C26F5D687}" type="slidenum">
              <a:rPr lang="fr-CA"/>
              <a:pPr>
                <a:defRPr/>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a:t>
            </a:r>
            <a:endParaRPr lang="fr-CA"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CA"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9EEDB8CC-6502-4A84-9AD6-C9F7E6D58511}" type="datetimeFigureOut">
              <a:rPr lang="fr-FR"/>
              <a:pPr>
                <a:defRPr/>
              </a:pPr>
              <a:t>7/18/14</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FB23B991-22CB-429E-88C5-3C2C53A22C7B}" type="slidenum">
              <a:rPr lang="fr-CA"/>
              <a:pPr>
                <a:defRPr/>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899592" y="2564904"/>
            <a:ext cx="7344816" cy="2448272"/>
          </a:xfrm>
        </p:spPr>
        <p:txBody>
          <a:bodyPr/>
          <a:lstStyle/>
          <a:p>
            <a:r>
              <a:rPr lang="en-US" sz="3600" dirty="0" smtClean="0">
                <a:solidFill>
                  <a:schemeClr val="bg1"/>
                </a:solidFill>
                <a:latin typeface="Times New Roman"/>
                <a:cs typeface="Times New Roman"/>
              </a:rPr>
              <a:t>Morphological Analysis of Galaxies from High-Resolution Simulations Using Automated Detection</a:t>
            </a:r>
          </a:p>
        </p:txBody>
      </p:sp>
      <p:sp>
        <p:nvSpPr>
          <p:cNvPr id="2051" name="Sous-titre 2"/>
          <p:cNvSpPr>
            <a:spLocks noGrp="1"/>
          </p:cNvSpPr>
          <p:nvPr>
            <p:ph type="subTitle" idx="1"/>
          </p:nvPr>
        </p:nvSpPr>
        <p:spPr>
          <a:xfrm>
            <a:off x="2357422" y="5286389"/>
            <a:ext cx="5382930" cy="734900"/>
          </a:xfrm>
        </p:spPr>
        <p:txBody>
          <a:bodyPr>
            <a:normAutofit/>
          </a:bodyPr>
          <a:lstStyle/>
          <a:p>
            <a:r>
              <a:rPr lang="en-US" sz="2000" dirty="0" smtClean="0">
                <a:solidFill>
                  <a:schemeClr val="bg1"/>
                </a:solidFill>
                <a:latin typeface="Times New Roman"/>
                <a:cs typeface="Times New Roman"/>
              </a:rPr>
              <a:t>Ian </a:t>
            </a:r>
            <a:r>
              <a:rPr lang="en-US" sz="2000" dirty="0" err="1" smtClean="0">
                <a:solidFill>
                  <a:schemeClr val="bg1"/>
                </a:solidFill>
                <a:latin typeface="Times New Roman"/>
                <a:cs typeface="Times New Roman"/>
              </a:rPr>
              <a:t>Tibbetts</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Ariunjargal</a:t>
            </a:r>
            <a:r>
              <a:rPr lang="en-US" sz="2000" dirty="0" smtClean="0">
                <a:solidFill>
                  <a:schemeClr val="bg1"/>
                </a:solidFill>
                <a:latin typeface="Times New Roman"/>
                <a:cs typeface="Times New Roman"/>
              </a:rPr>
              <a:t> Bat-</a:t>
            </a:r>
            <a:r>
              <a:rPr lang="en-US" sz="2000" dirty="0" err="1" smtClean="0">
                <a:solidFill>
                  <a:schemeClr val="bg1"/>
                </a:solidFill>
                <a:latin typeface="Times New Roman"/>
                <a:cs typeface="Times New Roman"/>
              </a:rPr>
              <a:t>Erdene</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Prof.Elizabeth</a:t>
            </a:r>
            <a:r>
              <a:rPr lang="en-US" sz="2000" dirty="0" smtClean="0">
                <a:solidFill>
                  <a:schemeClr val="bg1"/>
                </a:solidFill>
                <a:latin typeface="Times New Roman"/>
                <a:cs typeface="Times New Roman"/>
              </a:rPr>
              <a:t> McGrath</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142762684"/>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5933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60648"/>
            <a:ext cx="6615112" cy="1156990"/>
          </a:xfrm>
        </p:spPr>
        <p:txBody>
          <a:bodyPr/>
          <a:lstStyle/>
          <a:p>
            <a:r>
              <a:rPr lang="en-US" dirty="0" smtClean="0">
                <a:latin typeface="Times New Roman"/>
                <a:cs typeface="Times New Roman"/>
              </a:rPr>
              <a:t>Why we care</a:t>
            </a:r>
          </a:p>
        </p:txBody>
      </p:sp>
      <p:sp>
        <p:nvSpPr>
          <p:cNvPr id="3075" name="Espace réservé du contenu 2"/>
          <p:cNvSpPr>
            <a:spLocks noGrp="1"/>
          </p:cNvSpPr>
          <p:nvPr>
            <p:ph idx="1"/>
          </p:nvPr>
        </p:nvSpPr>
        <p:spPr>
          <a:xfrm>
            <a:off x="4498628" y="1772816"/>
            <a:ext cx="4680520" cy="4525963"/>
          </a:xfrm>
        </p:spPr>
        <p:txBody>
          <a:bodyPr/>
          <a:lstStyle/>
          <a:p>
            <a:r>
              <a:rPr lang="en-US" sz="2400" dirty="0" smtClean="0">
                <a:latin typeface="Times New Roman"/>
                <a:cs typeface="Times New Roman"/>
              </a:rPr>
              <a:t>Space is cool and tantalizing; there is a lot </a:t>
            </a:r>
            <a:r>
              <a:rPr lang="en-US" sz="2400" dirty="0">
                <a:latin typeface="Times New Roman"/>
                <a:cs typeface="Times New Roman"/>
              </a:rPr>
              <a:t>to explore</a:t>
            </a:r>
            <a:endParaRPr lang="en-US" sz="2400" dirty="0" smtClean="0">
              <a:latin typeface="Times New Roman"/>
              <a:cs typeface="Times New Roman"/>
            </a:endParaRPr>
          </a:p>
          <a:p>
            <a:r>
              <a:rPr lang="en-US" sz="2400" dirty="0" smtClean="0">
                <a:latin typeface="Times New Roman"/>
                <a:cs typeface="Times New Roman"/>
              </a:rPr>
              <a:t>Our cosmic origin (how did we get here)</a:t>
            </a:r>
          </a:p>
          <a:p>
            <a:r>
              <a:rPr lang="en-US" sz="2400" dirty="0" smtClean="0">
                <a:latin typeface="Times New Roman"/>
                <a:cs typeface="Times New Roman"/>
              </a:rPr>
              <a:t>Part of emerging collaborations between observers and theorists in the field</a:t>
            </a:r>
          </a:p>
          <a:p>
            <a:r>
              <a:rPr lang="en-US" sz="2400" dirty="0" smtClean="0">
                <a:latin typeface="Times New Roman"/>
                <a:cs typeface="Times New Roman"/>
              </a:rPr>
              <a:t>Interdisciplinary: CS and Physics/Astronomy</a:t>
            </a:r>
            <a:endParaRPr lang="en-US" sz="2800" dirty="0" smtClean="0">
              <a:latin typeface="Times New Roman"/>
              <a:cs typeface="Times New Roman"/>
            </a:endParaRPr>
          </a:p>
          <a:p>
            <a:endParaRPr lang="en-US" sz="2400" dirty="0" smtClean="0">
              <a:latin typeface="Times New Roman"/>
              <a:cs typeface="Times New Roman"/>
            </a:endParaRPr>
          </a:p>
          <a:p>
            <a:endParaRPr lang="en-US" sz="2400" dirty="0" smtClean="0">
              <a:latin typeface="Times New Roman"/>
              <a:cs typeface="Times New Roman"/>
            </a:endParaRPr>
          </a:p>
        </p:txBody>
      </p:sp>
      <p:pic>
        <p:nvPicPr>
          <p:cNvPr id="4" name="Picture 3" descr="spir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28" y="1988840"/>
            <a:ext cx="3953762" cy="299695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8" name="Right Arrow 7"/>
          <p:cNvSpPr/>
          <p:nvPr/>
        </p:nvSpPr>
        <p:spPr>
          <a:xfrm>
            <a:off x="2862979" y="4567773"/>
            <a:ext cx="441300"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5802833" y="4569470"/>
            <a:ext cx="441300"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we’re doing</a:t>
            </a:r>
          </a:p>
        </p:txBody>
      </p:sp>
      <p:sp>
        <p:nvSpPr>
          <p:cNvPr id="3" name="Espace réservé du contenu 2"/>
          <p:cNvSpPr>
            <a:spLocks noGrp="1"/>
          </p:cNvSpPr>
          <p:nvPr>
            <p:ph idx="1"/>
          </p:nvPr>
        </p:nvSpPr>
        <p:spPr>
          <a:xfrm>
            <a:off x="467544" y="1772817"/>
            <a:ext cx="8136904" cy="1584175"/>
          </a:xfrm>
        </p:spPr>
        <p:txBody>
          <a:bodyPr rtlCol="0">
            <a:normAutofit/>
          </a:bodyPr>
          <a:lstStyle/>
          <a:p>
            <a:pPr fontAlgn="auto">
              <a:spcAft>
                <a:spcPts val="0"/>
              </a:spcAft>
              <a:buFont typeface="Arial" pitchFamily="34" charset="0"/>
              <a:buChar char="•"/>
              <a:defRPr/>
            </a:pPr>
            <a:r>
              <a:rPr lang="en-US" sz="2800" dirty="0" smtClean="0">
                <a:latin typeface="Times New Roman"/>
                <a:cs typeface="Times New Roman"/>
              </a:rPr>
              <a:t>High-resolution simulations</a:t>
            </a:r>
          </a:p>
          <a:p>
            <a:pPr fontAlgn="auto">
              <a:spcAft>
                <a:spcPts val="0"/>
              </a:spcAft>
              <a:buFont typeface="Arial" pitchFamily="34" charset="0"/>
              <a:buChar char="•"/>
              <a:defRPr/>
            </a:pPr>
            <a:r>
              <a:rPr lang="en-US" sz="2800" dirty="0" smtClean="0">
                <a:latin typeface="Times New Roman"/>
                <a:cs typeface="Times New Roman"/>
              </a:rPr>
              <a:t>Hundreds of images for each galaxy</a:t>
            </a:r>
          </a:p>
          <a:p>
            <a:pPr fontAlgn="auto">
              <a:spcAft>
                <a:spcPts val="0"/>
              </a:spcAft>
              <a:buFont typeface="Arial" pitchFamily="34" charset="0"/>
              <a:buChar char="•"/>
              <a:defRPr/>
            </a:pPr>
            <a:r>
              <a:rPr lang="en-US" sz="2800" dirty="0" smtClean="0">
                <a:latin typeface="Times New Roman"/>
                <a:cs typeface="Times New Roman"/>
              </a:rPr>
              <a:t>Automated fitting of elliptical models</a:t>
            </a:r>
          </a:p>
          <a:p>
            <a:pPr fontAlgn="auto">
              <a:spcAft>
                <a:spcPts val="0"/>
              </a:spcAft>
              <a:buFont typeface="Arial" pitchFamily="34" charset="0"/>
              <a:buChar char="•"/>
              <a:defRPr/>
            </a:pPr>
            <a:endParaRPr lang="en-US" dirty="0" smtClean="0"/>
          </a:p>
        </p:txBody>
      </p:sp>
      <p:pic>
        <p:nvPicPr>
          <p:cNvPr id="6" name="Picture 5" descr="MRP_380515_cam0_origin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990" y="3862744"/>
            <a:ext cx="2511027" cy="1878248"/>
          </a:xfrm>
          <a:prstGeom prst="rect">
            <a:avLst/>
          </a:prstGeom>
        </p:spPr>
      </p:pic>
      <p:pic>
        <p:nvPicPr>
          <p:cNvPr id="7" name="Picture 6" descr="MRP_380515_cam0_model.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4279" y="3862744"/>
            <a:ext cx="2509711" cy="1878248"/>
          </a:xfrm>
          <a:prstGeom prst="rect">
            <a:avLst/>
          </a:prstGeom>
        </p:spPr>
      </p:pic>
      <p:pic>
        <p:nvPicPr>
          <p:cNvPr id="10" name="Picture 9" descr="MRP_380515_cam0_residual.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4133" y="3862744"/>
            <a:ext cx="2504331" cy="1872208"/>
          </a:xfrm>
          <a:prstGeom prst="rect">
            <a:avLst/>
          </a:prstGeom>
        </p:spPr>
      </p:pic>
      <p:sp>
        <p:nvSpPr>
          <p:cNvPr id="11" name="TextBox 10"/>
          <p:cNvSpPr txBox="1"/>
          <p:nvPr/>
        </p:nvSpPr>
        <p:spPr>
          <a:xfrm>
            <a:off x="467544" y="5949280"/>
            <a:ext cx="8352928" cy="648072"/>
          </a:xfrm>
          <a:prstGeom prst="rect">
            <a:avLst/>
          </a:prstGeom>
          <a:noFill/>
        </p:spPr>
        <p:txBody>
          <a:bodyPr wrap="square" rtlCol="0">
            <a:spAutoFit/>
          </a:bodyPr>
          <a:lstStyle/>
          <a:p>
            <a:r>
              <a:rPr lang="en-US" dirty="0" smtClean="0">
                <a:latin typeface="Times New Roman"/>
                <a:cs typeface="Times New Roman"/>
              </a:rPr>
              <a:t>Figure1: Image of a simulated galaxy, elliptical model produced by our program running GALFIT and finally the residual (from left to right)</a:t>
            </a:r>
            <a:endParaRPr lang="en-US" dirty="0">
              <a:latin typeface="Times New Roman"/>
              <a:cs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195736" y="-23924"/>
            <a:ext cx="6615112" cy="1143000"/>
          </a:xfrm>
        </p:spPr>
        <p:txBody>
          <a:bodyPr/>
          <a:lstStyle/>
          <a:p>
            <a:pPr algn="l"/>
            <a:r>
              <a:rPr lang="en-US" dirty="0" smtClean="0">
                <a:latin typeface="Times New Roman"/>
                <a:cs typeface="Times New Roman"/>
              </a:rPr>
              <a:t>How we’re doing it</a:t>
            </a:r>
          </a:p>
        </p:txBody>
      </p:sp>
      <p:sp>
        <p:nvSpPr>
          <p:cNvPr id="3075" name="Espace réservé du contenu 2"/>
          <p:cNvSpPr>
            <a:spLocks noGrp="1"/>
          </p:cNvSpPr>
          <p:nvPr>
            <p:ph idx="1"/>
          </p:nvPr>
        </p:nvSpPr>
        <p:spPr>
          <a:xfrm>
            <a:off x="2123728" y="908720"/>
            <a:ext cx="6768752" cy="5616624"/>
          </a:xfrm>
        </p:spPr>
        <p:txBody>
          <a:bodyPr/>
          <a:lstStyle/>
          <a:p>
            <a:r>
              <a:rPr lang="en-US" sz="2800" dirty="0" smtClean="0">
                <a:latin typeface="Times New Roman"/>
                <a:cs typeface="Times New Roman"/>
              </a:rPr>
              <a:t>Source-Extractor</a:t>
            </a:r>
          </a:p>
          <a:p>
            <a:r>
              <a:rPr lang="en-US" sz="2800" dirty="0" smtClean="0">
                <a:latin typeface="Times New Roman"/>
                <a:cs typeface="Times New Roman"/>
              </a:rPr>
              <a:t>GALFIT </a:t>
            </a:r>
          </a:p>
          <a:p>
            <a:r>
              <a:rPr lang="en-US" sz="2800" dirty="0" smtClean="0">
                <a:latin typeface="Times New Roman"/>
                <a:cs typeface="Times New Roman"/>
              </a:rPr>
              <a:t>Python program</a:t>
            </a:r>
          </a:p>
          <a:p>
            <a:r>
              <a:rPr lang="en-US" sz="2800" dirty="0" smtClean="0">
                <a:latin typeface="Times New Roman"/>
                <a:cs typeface="Times New Roman"/>
              </a:rPr>
              <a:t>IDL procedure</a:t>
            </a:r>
          </a:p>
        </p:txBody>
      </p:sp>
      <p:sp>
        <p:nvSpPr>
          <p:cNvPr id="2" name="TextBox 1"/>
          <p:cNvSpPr txBox="1"/>
          <p:nvPr/>
        </p:nvSpPr>
        <p:spPr>
          <a:xfrm>
            <a:off x="8636000" y="3556000"/>
            <a:ext cx="184666" cy="369332"/>
          </a:xfrm>
          <a:prstGeom prst="rect">
            <a:avLst/>
          </a:prstGeom>
          <a:noFill/>
        </p:spPr>
        <p:txBody>
          <a:bodyPr wrap="none" rtlCol="0">
            <a:spAutoFit/>
          </a:bodyPr>
          <a:lstStyle/>
          <a:p>
            <a:endParaRPr lang="en-US" dirty="0"/>
          </a:p>
        </p:txBody>
      </p:sp>
      <p:pic>
        <p:nvPicPr>
          <p:cNvPr id="5" name="Picture 4" descr="anotherHeirarch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5816" y="2780929"/>
            <a:ext cx="5688632" cy="3079638"/>
          </a:xfrm>
          <a:prstGeom prst="rect">
            <a:avLst/>
          </a:prstGeom>
        </p:spPr>
      </p:pic>
      <p:sp>
        <p:nvSpPr>
          <p:cNvPr id="6" name="TextBox 5"/>
          <p:cNvSpPr txBox="1"/>
          <p:nvPr/>
        </p:nvSpPr>
        <p:spPr>
          <a:xfrm>
            <a:off x="2915816" y="6021288"/>
            <a:ext cx="5256584" cy="369332"/>
          </a:xfrm>
          <a:prstGeom prst="rect">
            <a:avLst/>
          </a:prstGeom>
          <a:noFill/>
        </p:spPr>
        <p:txBody>
          <a:bodyPr wrap="square" rtlCol="0">
            <a:spAutoFit/>
          </a:bodyPr>
          <a:lstStyle/>
          <a:p>
            <a:r>
              <a:rPr lang="en-US" dirty="0" smtClean="0">
                <a:latin typeface="Times New Roman"/>
                <a:cs typeface="Times New Roman"/>
              </a:rPr>
              <a:t>Figure2. Hierarchical structure of the code</a:t>
            </a:r>
            <a:endParaRPr lang="en-US" dirty="0">
              <a:latin typeface="Times New Roman"/>
              <a:cs typeface="Times New Roman"/>
            </a:endParaRPr>
          </a:p>
        </p:txBody>
      </p:sp>
    </p:spTree>
    <p:extLst>
      <p:ext uri="{BB962C8B-B14F-4D97-AF65-F5344CB8AC3E}">
        <p14:creationId xmlns:p14="http://schemas.microsoft.com/office/powerpoint/2010/main" val="73230749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sz="quarter" idx="4294967295"/>
          </p:nvPr>
        </p:nvSpPr>
        <p:spPr>
          <a:xfrm>
            <a:off x="609600" y="1230922"/>
            <a:ext cx="7924800" cy="5070231"/>
          </a:xfrm>
          <a:prstGeom prst="rect">
            <a:avLst/>
          </a:prstGeom>
        </p:spPr>
        <p:txBody>
          <a:bodyPr/>
          <a:lstStyle/>
          <a:p>
            <a:r>
              <a:rPr lang="en-US" dirty="0" smtClean="0"/>
              <a:t>“</a:t>
            </a:r>
            <a:r>
              <a:rPr lang="en-US" dirty="0" err="1" smtClean="0"/>
              <a:t>CANDELize</a:t>
            </a:r>
            <a:r>
              <a:rPr lang="en-US" dirty="0" smtClean="0"/>
              <a:t>” the simulations to compare with observations.</a:t>
            </a:r>
            <a:endParaRPr lang="en-US" dirty="0"/>
          </a:p>
        </p:txBody>
      </p:sp>
      <p:pic>
        <p:nvPicPr>
          <p:cNvPr id="4" name="Picture 3" descr="CANDELized_simulation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27384"/>
            <a:ext cx="9144000" cy="6831724"/>
          </a:xfrm>
          <a:prstGeom prst="rect">
            <a:avLst/>
          </a:prstGeom>
        </p:spPr>
      </p:pic>
      <p:cxnSp>
        <p:nvCxnSpPr>
          <p:cNvPr id="6" name="Straight Connector 5"/>
          <p:cNvCxnSpPr/>
          <p:nvPr/>
        </p:nvCxnSpPr>
        <p:spPr>
          <a:xfrm>
            <a:off x="5188997" y="12697"/>
            <a:ext cx="0" cy="6831724"/>
          </a:xfrm>
          <a:prstGeom prst="line">
            <a:avLst/>
          </a:prstGeom>
          <a:ln w="28575"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1370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we’ve  accomplished</a:t>
            </a:r>
          </a:p>
        </p:txBody>
      </p:sp>
      <p:sp>
        <p:nvSpPr>
          <p:cNvPr id="3" name="Espace réservé du contenu 2"/>
          <p:cNvSpPr>
            <a:spLocks noGrp="1"/>
          </p:cNvSpPr>
          <p:nvPr>
            <p:ph idx="1"/>
          </p:nvPr>
        </p:nvSpPr>
        <p:spPr>
          <a:xfrm>
            <a:off x="457200" y="1928813"/>
            <a:ext cx="4330824" cy="4668539"/>
          </a:xfrm>
        </p:spPr>
        <p:txBody>
          <a:bodyPr rtlCol="0">
            <a:normAutofit fontScale="85000" lnSpcReduction="20000"/>
          </a:bodyPr>
          <a:lstStyle/>
          <a:p>
            <a:pPr fontAlgn="auto">
              <a:spcAft>
                <a:spcPts val="0"/>
              </a:spcAft>
              <a:buFont typeface="Arial" pitchFamily="34" charset="0"/>
              <a:buChar char="•"/>
              <a:defRPr/>
            </a:pPr>
            <a:r>
              <a:rPr lang="en-US" sz="3300" dirty="0" smtClean="0">
                <a:latin typeface="Times New Roman"/>
                <a:cs typeface="Times New Roman"/>
              </a:rPr>
              <a:t>Came up with good Python program that has a powerful and consistent interface with the user </a:t>
            </a:r>
            <a:r>
              <a:rPr lang="en-US" sz="3300" dirty="0" smtClean="0">
                <a:latin typeface="Times New Roman"/>
                <a:cs typeface="Times New Roman"/>
              </a:rPr>
              <a:t>in </a:t>
            </a:r>
            <a:r>
              <a:rPr lang="en-US" sz="3300" dirty="0" smtClean="0">
                <a:latin typeface="Times New Roman"/>
                <a:cs typeface="Times New Roman"/>
              </a:rPr>
              <a:t>the command line</a:t>
            </a:r>
          </a:p>
          <a:p>
            <a:pPr fontAlgn="auto">
              <a:spcAft>
                <a:spcPts val="0"/>
              </a:spcAft>
              <a:buFont typeface="Arial" pitchFamily="34" charset="0"/>
              <a:buChar char="•"/>
              <a:defRPr/>
            </a:pPr>
            <a:r>
              <a:rPr lang="en-US" sz="3300" dirty="0" smtClean="0">
                <a:latin typeface="Times New Roman"/>
                <a:cs typeface="Times New Roman"/>
              </a:rPr>
              <a:t>Successfully modeled most galaxies in the simulated images</a:t>
            </a:r>
          </a:p>
          <a:p>
            <a:pPr fontAlgn="auto">
              <a:spcAft>
                <a:spcPts val="0"/>
              </a:spcAft>
              <a:buFont typeface="Arial" pitchFamily="34" charset="0"/>
              <a:buChar char="•"/>
              <a:defRPr/>
            </a:pPr>
            <a:r>
              <a:rPr lang="en-US" sz="3300" dirty="0" smtClean="0">
                <a:latin typeface="Times New Roman"/>
                <a:cs typeface="Times New Roman"/>
              </a:rPr>
              <a:t>Automated the process of running several galaxies simultaneously</a:t>
            </a:r>
          </a:p>
          <a:p>
            <a:pPr marL="0" indent="0" fontAlgn="auto">
              <a:spcAft>
                <a:spcPts val="0"/>
              </a:spcAft>
              <a:buNone/>
              <a:defRPr/>
            </a:pPr>
            <a:r>
              <a:rPr lang="en-US" sz="2800" dirty="0" smtClean="0">
                <a:latin typeface="Times New Roman"/>
                <a:cs typeface="Times New Roman"/>
              </a:rPr>
              <a:t> </a:t>
            </a:r>
          </a:p>
          <a:p>
            <a:pPr fontAlgn="auto">
              <a:spcAft>
                <a:spcPts val="0"/>
              </a:spcAft>
              <a:buFont typeface="Arial" pitchFamily="34" charset="0"/>
              <a:buChar char="•"/>
              <a:defRPr/>
            </a:pPr>
            <a:endParaRPr lang="en-US" dirty="0" smtClean="0"/>
          </a:p>
        </p:txBody>
      </p:sp>
      <p:pic>
        <p:nvPicPr>
          <p:cNvPr id="8" name="Picture 7" descr="scatterpl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0032" y="1988840"/>
            <a:ext cx="3977892" cy="3384376"/>
          </a:xfrm>
          <a:prstGeom prst="rect">
            <a:avLst/>
          </a:prstGeom>
          <a:ln>
            <a:noFill/>
          </a:ln>
          <a:effectLst>
            <a:outerShdw blurRad="190500" algn="tl" rotWithShape="0">
              <a:srgbClr val="000000">
                <a:alpha val="70000"/>
              </a:srgbClr>
            </a:outerShdw>
          </a:effectLst>
        </p:spPr>
      </p:pic>
      <p:sp>
        <p:nvSpPr>
          <p:cNvPr id="2" name="TextBox 1"/>
          <p:cNvSpPr txBox="1"/>
          <p:nvPr/>
        </p:nvSpPr>
        <p:spPr>
          <a:xfrm>
            <a:off x="4644008" y="5589240"/>
            <a:ext cx="4320480" cy="646331"/>
          </a:xfrm>
          <a:prstGeom prst="rect">
            <a:avLst/>
          </a:prstGeom>
          <a:noFill/>
        </p:spPr>
        <p:txBody>
          <a:bodyPr wrap="square" rtlCol="0">
            <a:spAutoFit/>
          </a:bodyPr>
          <a:lstStyle/>
          <a:p>
            <a:r>
              <a:rPr lang="en-US" dirty="0" smtClean="0">
                <a:latin typeface="Times New Roman"/>
                <a:cs typeface="Times New Roman"/>
              </a:rPr>
              <a:t>Figure2: A simulated galaxy’s </a:t>
            </a:r>
            <a:r>
              <a:rPr lang="en-US" dirty="0" err="1" smtClean="0">
                <a:latin typeface="Times New Roman"/>
                <a:cs typeface="Times New Roman"/>
              </a:rPr>
              <a:t>Sersic</a:t>
            </a:r>
            <a:r>
              <a:rPr lang="en-US" dirty="0" smtClean="0">
                <a:latin typeface="Times New Roman"/>
                <a:cs typeface="Times New Roman"/>
              </a:rPr>
              <a:t> indices plotted over </a:t>
            </a:r>
            <a:r>
              <a:rPr lang="en-US" dirty="0" smtClean="0">
                <a:latin typeface="Times New Roman"/>
                <a:cs typeface="Times New Roman"/>
              </a:rPr>
              <a:t>time</a:t>
            </a:r>
            <a:endParaRPr lang="en-US" dirty="0">
              <a:latin typeface="Times New Roman"/>
              <a:cs typeface="Times New Roman"/>
            </a:endParaRPr>
          </a:p>
        </p:txBody>
      </p:sp>
    </p:spTree>
    <p:extLst>
      <p:ext uri="{BB962C8B-B14F-4D97-AF65-F5344CB8AC3E}">
        <p14:creationId xmlns:p14="http://schemas.microsoft.com/office/powerpoint/2010/main" val="2837925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Challenges we’ve faced</a:t>
            </a:r>
          </a:p>
        </p:txBody>
      </p:sp>
      <p:sp>
        <p:nvSpPr>
          <p:cNvPr id="3075" name="Espace réservé du contenu 2"/>
          <p:cNvSpPr>
            <a:spLocks noGrp="1"/>
          </p:cNvSpPr>
          <p:nvPr>
            <p:ph idx="1"/>
          </p:nvPr>
        </p:nvSpPr>
        <p:spPr>
          <a:xfrm>
            <a:off x="2071688" y="1600200"/>
            <a:ext cx="6615112" cy="4525963"/>
          </a:xfrm>
        </p:spPr>
        <p:txBody>
          <a:bodyPr/>
          <a:lstStyle/>
          <a:p>
            <a:r>
              <a:rPr lang="en-US" sz="2800" dirty="0">
                <a:latin typeface="Times New Roman"/>
                <a:cs typeface="Times New Roman"/>
              </a:rPr>
              <a:t>Locating </a:t>
            </a:r>
            <a:r>
              <a:rPr lang="en-US" sz="2800" dirty="0" smtClean="0">
                <a:latin typeface="Times New Roman"/>
                <a:cs typeface="Times New Roman"/>
              </a:rPr>
              <a:t>galaxies in the image</a:t>
            </a:r>
          </a:p>
          <a:p>
            <a:r>
              <a:rPr lang="en-US" sz="2800" dirty="0" smtClean="0">
                <a:latin typeface="Times New Roman"/>
                <a:cs typeface="Times New Roman"/>
              </a:rPr>
              <a:t>Coming up with a good configuration file or settings that work for all images</a:t>
            </a:r>
          </a:p>
          <a:p>
            <a:r>
              <a:rPr lang="en-US" sz="2800" dirty="0" smtClean="0">
                <a:latin typeface="Times New Roman"/>
                <a:cs typeface="Times New Roman"/>
              </a:rPr>
              <a:t>Evaluating the GALFIT outputs</a:t>
            </a:r>
          </a:p>
          <a:p>
            <a:pPr marL="0" indent="0">
              <a:buNone/>
            </a:pPr>
            <a:endParaRPr lang="en-US" dirty="0" smtClean="0">
              <a:latin typeface="Times New Roman"/>
              <a:cs typeface="Times New Roman"/>
            </a:endParaRPr>
          </a:p>
        </p:txBody>
      </p:sp>
      <p:pic>
        <p:nvPicPr>
          <p:cNvPr id="4" name="Picture 3" descr="allImag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9752" y="3717032"/>
            <a:ext cx="6434757" cy="3024336"/>
          </a:xfrm>
          <a:prstGeom prst="rect">
            <a:avLst/>
          </a:prstGeom>
        </p:spPr>
      </p:pic>
    </p:spTree>
    <p:extLst>
      <p:ext uri="{BB962C8B-B14F-4D97-AF65-F5344CB8AC3E}">
        <p14:creationId xmlns:p14="http://schemas.microsoft.com/office/powerpoint/2010/main" val="11029296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 have left to do</a:t>
            </a: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r>
              <a:rPr lang="en-US" sz="2800" dirty="0" smtClean="0"/>
              <a:t>Come up with a better Source-Extractor file such that it yields good results for a higher percentage of image</a:t>
            </a:r>
          </a:p>
          <a:p>
            <a:pPr fontAlgn="auto">
              <a:spcAft>
                <a:spcPts val="0"/>
              </a:spcAft>
              <a:buFont typeface="Arial" pitchFamily="34" charset="0"/>
              <a:buChar char="•"/>
              <a:defRPr/>
            </a:pPr>
            <a:r>
              <a:rPr lang="en-US" sz="2800" dirty="0" smtClean="0"/>
              <a:t>Sent the guesses from Source-Extractor through GALFIT whose aggregate data can be used to see how well the simulations agree with the actual observations</a:t>
            </a:r>
          </a:p>
        </p:txBody>
      </p:sp>
    </p:spTree>
    <p:extLst>
      <p:ext uri="{BB962C8B-B14F-4D97-AF65-F5344CB8AC3E}">
        <p14:creationId xmlns:p14="http://schemas.microsoft.com/office/powerpoint/2010/main" val="39223628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Acknowledgements</a:t>
            </a:r>
          </a:p>
        </p:txBody>
      </p:sp>
      <p:sp>
        <p:nvSpPr>
          <p:cNvPr id="3075" name="Espace réservé du contenu 2"/>
          <p:cNvSpPr>
            <a:spLocks noGrp="1"/>
          </p:cNvSpPr>
          <p:nvPr>
            <p:ph idx="1"/>
          </p:nvPr>
        </p:nvSpPr>
        <p:spPr>
          <a:xfrm>
            <a:off x="2071688" y="1600200"/>
            <a:ext cx="6615112" cy="4525963"/>
          </a:xfrm>
        </p:spPr>
        <p:txBody>
          <a:bodyPr/>
          <a:lstStyle/>
          <a:p>
            <a:pPr marL="0" indent="0">
              <a:buNone/>
            </a:pPr>
            <a:r>
              <a:rPr lang="en-US" sz="2800" dirty="0" smtClean="0">
                <a:latin typeface="Times New Roman"/>
                <a:cs typeface="Times New Roman"/>
              </a:rPr>
              <a:t>Thank you all for the support:</a:t>
            </a:r>
          </a:p>
          <a:p>
            <a:r>
              <a:rPr lang="en-US" sz="2800" dirty="0" err="1" smtClean="0">
                <a:latin typeface="Times New Roman"/>
                <a:cs typeface="Times New Roman"/>
              </a:rPr>
              <a:t>Prof.McGrath</a:t>
            </a:r>
            <a:r>
              <a:rPr lang="en-US" sz="2800" dirty="0" smtClean="0">
                <a:latin typeface="Times New Roman"/>
                <a:cs typeface="Times New Roman"/>
              </a:rPr>
              <a:t>, our projects supervisor</a:t>
            </a:r>
          </a:p>
          <a:p>
            <a:r>
              <a:rPr lang="en-US" sz="2800" dirty="0" smtClean="0">
                <a:latin typeface="Times New Roman"/>
                <a:cs typeface="Times New Roman"/>
              </a:rPr>
              <a:t>Grant, for their sponsorship</a:t>
            </a:r>
          </a:p>
          <a:p>
            <a:r>
              <a:rPr lang="en-US" sz="2800" dirty="0" smtClean="0">
                <a:latin typeface="Times New Roman"/>
                <a:cs typeface="Times New Roman"/>
              </a:rPr>
              <a:t>Colby College, for issuing the necessary facilities</a:t>
            </a:r>
          </a:p>
          <a:p>
            <a:r>
              <a:rPr lang="en-US" sz="2800" dirty="0" smtClean="0">
                <a:latin typeface="Times New Roman"/>
                <a:cs typeface="Times New Roman"/>
              </a:rPr>
              <a:t>……, for providing the excellent simulations</a:t>
            </a:r>
          </a:p>
        </p:txBody>
      </p:sp>
    </p:spTree>
    <p:extLst>
      <p:ext uri="{BB962C8B-B14F-4D97-AF65-F5344CB8AC3E}">
        <p14:creationId xmlns:p14="http://schemas.microsoft.com/office/powerpoint/2010/main" val="368014431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C10381496999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FE55DA1-C17C-4486-BE4A-62CC3A37E9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TC103814969990</Template>
  <TotalTime>1279</TotalTime>
  <Words>1559</Words>
  <Application>Microsoft Macintosh PowerPoint</Application>
  <PresentationFormat>On-screen Show (4:3)</PresentationFormat>
  <Paragraphs>95</Paragraphs>
  <Slides>10</Slides>
  <Notes>8</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TC103814969990</vt:lpstr>
      <vt:lpstr>Morphological Analysis of Galaxies from High-Resolution Simulations Using Automated Detection</vt:lpstr>
      <vt:lpstr>Why we care</vt:lpstr>
      <vt:lpstr>What we’re doing</vt:lpstr>
      <vt:lpstr>How we’re doing it</vt:lpstr>
      <vt:lpstr>Future Work</vt:lpstr>
      <vt:lpstr>What we’ve  accomplished</vt:lpstr>
      <vt:lpstr>Challenges we’ve faced</vt:lpstr>
      <vt:lpstr>What we have left to do</vt:lpstr>
      <vt:lpstr>Acknowledgements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
  <cp:keywords/>
  <cp:lastModifiedBy>test</cp:lastModifiedBy>
  <cp:revision>180</cp:revision>
  <dcterms:modified xsi:type="dcterms:W3CDTF">2014-07-18T16:59:43Z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TC103814969990</vt:lpwstr>
  </property>
</Properties>
</file>